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597" r:id="rId2"/>
    <p:sldId id="598" r:id="rId3"/>
    <p:sldId id="573" r:id="rId4"/>
    <p:sldId id="695" r:id="rId5"/>
    <p:sldId id="696" r:id="rId6"/>
    <p:sldId id="697" r:id="rId7"/>
    <p:sldId id="693" r:id="rId8"/>
    <p:sldId id="694" r:id="rId9"/>
    <p:sldId id="626" r:id="rId10"/>
    <p:sldId id="576" r:id="rId11"/>
    <p:sldId id="600" r:id="rId12"/>
    <p:sldId id="628" r:id="rId13"/>
    <p:sldId id="698" r:id="rId14"/>
    <p:sldId id="630" r:id="rId15"/>
    <p:sldId id="699" r:id="rId16"/>
    <p:sldId id="632" r:id="rId17"/>
    <p:sldId id="586" r:id="rId18"/>
    <p:sldId id="674" r:id="rId19"/>
    <p:sldId id="700" r:id="rId20"/>
    <p:sldId id="633" r:id="rId21"/>
    <p:sldId id="685" r:id="rId22"/>
    <p:sldId id="587" r:id="rId23"/>
    <p:sldId id="612" r:id="rId24"/>
    <p:sldId id="631" r:id="rId25"/>
    <p:sldId id="588" r:id="rId26"/>
    <p:sldId id="614" r:id="rId27"/>
    <p:sldId id="634" r:id="rId28"/>
    <p:sldId id="589" r:id="rId29"/>
    <p:sldId id="676" r:id="rId30"/>
    <p:sldId id="677" r:id="rId31"/>
    <p:sldId id="591" r:id="rId32"/>
    <p:sldId id="678" r:id="rId33"/>
    <p:sldId id="680" r:id="rId34"/>
    <p:sldId id="620" r:id="rId35"/>
    <p:sldId id="682" r:id="rId36"/>
    <p:sldId id="684" r:id="rId37"/>
    <p:sldId id="629" r:id="rId38"/>
    <p:sldId id="683" r:id="rId39"/>
    <p:sldId id="599" r:id="rId40"/>
    <p:sldId id="601" r:id="rId41"/>
  </p:sldIdLst>
  <p:sldSz cx="12192000" cy="6858000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3333FF"/>
    <a:srgbClr val="333299"/>
    <a:srgbClr val="CE00BB"/>
    <a:srgbClr val="30F336"/>
    <a:srgbClr val="BFEFBF"/>
    <a:srgbClr val="CC6600"/>
    <a:srgbClr val="996600"/>
    <a:srgbClr val="663300"/>
    <a:srgbClr val="2D2D8A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86327" autoAdjust="0"/>
  </p:normalViewPr>
  <p:slideViewPr>
    <p:cSldViewPr snapToGrid="0">
      <p:cViewPr varScale="1">
        <p:scale>
          <a:sx n="110" d="100"/>
          <a:sy n="110" d="100"/>
        </p:scale>
        <p:origin x="20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P(x)P(x-&gt;y) = P(y)P(y-&gt;x)</a:t>
            </a:r>
          </a:p>
          <a:p>
            <a:r>
              <a:rPr lang="en-US" dirty="0"/>
              <a:t>P(x)/D = P(y)exp((E(x)-E(y))/T)/D</a:t>
            </a:r>
          </a:p>
          <a:p>
            <a:r>
              <a:rPr lang="en-US" dirty="0"/>
              <a:t>P(x)/P(y) = exp(E(x)/T) / exp(E(y)/T)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8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2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Resembles the annealing process used to cool metals slowly to reach an ordered (low-energy) state</a:t>
            </a:r>
          </a:p>
          <a:p>
            <a:r>
              <a:rPr lang="en-US" dirty="0"/>
              <a:t>Basic idea: </a:t>
            </a:r>
          </a:p>
          <a:p>
            <a:pPr lvl="1"/>
            <a:r>
              <a:rPr lang="en-US" dirty="0"/>
              <a:t>Allow “bad” moves occasionally, depending on “temperature”</a:t>
            </a:r>
          </a:p>
          <a:p>
            <a:pPr lvl="1"/>
            <a:r>
              <a:rPr lang="en-US" dirty="0"/>
              <a:t>High temperature =&gt; more bad moves allowed, shake the system out of its local minimum</a:t>
            </a:r>
          </a:p>
          <a:p>
            <a:pPr lvl="1"/>
            <a:r>
              <a:rPr lang="en-US" dirty="0"/>
              <a:t>Gradually reduce temperature according to some schedule</a:t>
            </a:r>
          </a:p>
          <a:p>
            <a:pPr lvl="1"/>
            <a:r>
              <a:rPr lang="en-US" dirty="0"/>
              <a:t>Sounds pretty flaky, doesn’t it?</a:t>
            </a:r>
          </a:p>
        </p:txBody>
      </p:sp>
    </p:spTree>
    <p:extLst>
      <p:ext uri="{BB962C8B-B14F-4D97-AF65-F5344CB8AC3E}">
        <p14:creationId xmlns:p14="http://schemas.microsoft.com/office/powerpoint/2010/main" val="30872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81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in continuous spaces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2B7E93-2D79-2146-BB66-DD6B3D9A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49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719E-BA36-5142-85E2-CB5E4587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Siting airports in Romania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1854-D54E-4041-AA04-707051C0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7318749" cy="4376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40851-BAD2-644B-B494-6907697BCA8B}"/>
              </a:ext>
            </a:extLst>
          </p:cNvPr>
          <p:cNvSpPr txBox="1"/>
          <p:nvPr/>
        </p:nvSpPr>
        <p:spPr bwMode="auto">
          <a:xfrm>
            <a:off x="173450" y="1117600"/>
            <a:ext cx="1184509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libri"/>
                <a:cs typeface="Calibri"/>
              </a:rPr>
              <a:t>Place 3 airports to minimize the sum of squared distances from each city to its nearest airport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A4ECD-AF67-4A43-936B-7FEC7F0D85AE}"/>
              </a:ext>
            </a:extLst>
          </p:cNvPr>
          <p:cNvSpPr txBox="1"/>
          <p:nvPr/>
        </p:nvSpPr>
        <p:spPr bwMode="auto">
          <a:xfrm>
            <a:off x="7865269" y="1784852"/>
            <a:ext cx="4326731" cy="29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Airport locations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	</a:t>
            </a:r>
            <a:r>
              <a:rPr lang="en-US" sz="2000" b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 = (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3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000" baseline="-25000" dirty="0">
                <a:solidFill>
                  <a:srgbClr val="CE00BB"/>
                </a:solidFill>
                <a:latin typeface="Calibri"/>
                <a:cs typeface="Calibri"/>
              </a:rPr>
              <a:t>3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</a:p>
          <a:p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City locations 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2000" i="1" dirty="0" err="1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000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sz="2000" dirty="0" err="1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lang="en-US" sz="2000" i="1" dirty="0" err="1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000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</a:p>
          <a:p>
            <a:endParaRPr lang="en-US" sz="2000" dirty="0">
              <a:solidFill>
                <a:srgbClr val="CE00BB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sz="2000" i="1" baseline="-25000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 = cities closest to airport </a:t>
            </a:r>
            <a:r>
              <a:rPr lang="en-US" sz="2000" i="1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endParaRPr lang="en-US" sz="2000" dirty="0">
              <a:solidFill>
                <a:srgbClr val="CE00BB"/>
              </a:solidFill>
              <a:latin typeface="Calibri"/>
              <a:cs typeface="Calibri"/>
            </a:endParaRPr>
          </a:p>
          <a:p>
            <a:endParaRPr lang="en-US" sz="20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Objective: minimize</a:t>
            </a:r>
          </a:p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  <a:sym typeface="Symbol" pitchFamily="2" charset="2"/>
              </a:rPr>
              <a:t> </a:t>
            </a:r>
            <a:r>
              <a:rPr lang="en-US" sz="2400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sz="2400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</a:t>
            </a:r>
            <a:r>
              <a:rPr lang="en-US" sz="2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 = </a:t>
            </a:r>
            <a:r>
              <a:rPr lang="en-US" sz="2400" dirty="0">
                <a:solidFill>
                  <a:srgbClr val="CE00BB"/>
                </a:solidFill>
                <a:sym typeface="Symbol" pitchFamily="2" charset="2"/>
              </a:rPr>
              <a:t></a:t>
            </a:r>
            <a:r>
              <a:rPr lang="en-US" sz="2400" i="1" baseline="-25000" dirty="0">
                <a:solidFill>
                  <a:srgbClr val="CE00BB"/>
                </a:solidFill>
                <a:sym typeface="Symbol" pitchFamily="2" charset="2"/>
              </a:rPr>
              <a:t>a</a:t>
            </a:r>
            <a:r>
              <a:rPr lang="en-US" sz="2400" dirty="0">
                <a:solidFill>
                  <a:srgbClr val="CE00BB"/>
                </a:solidFill>
                <a:sym typeface="Symbol" pitchFamily="2" charset="2"/>
              </a:rPr>
              <a:t> </a:t>
            </a:r>
            <a:r>
              <a:rPr lang="en-US" sz="2400" i="1" baseline="-25000" dirty="0" err="1">
                <a:solidFill>
                  <a:srgbClr val="CE00BB"/>
                </a:solidFill>
                <a:sym typeface="Symbol" pitchFamily="2" charset="2"/>
              </a:rPr>
              <a:t>c</a:t>
            </a:r>
            <a:r>
              <a:rPr lang="en-US" sz="2400" baseline="-25000" dirty="0" err="1">
                <a:solidFill>
                  <a:srgbClr val="CE00BB"/>
                </a:solidFill>
                <a:sym typeface="Symbol" pitchFamily="2" charset="2"/>
              </a:rPr>
              <a:t></a:t>
            </a:r>
            <a:r>
              <a:rPr lang="en-US" sz="2400" i="1" baseline="-25000" dirty="0" err="1">
                <a:solidFill>
                  <a:srgbClr val="CE00BB"/>
                </a:solidFill>
              </a:rPr>
              <a:t>C</a:t>
            </a:r>
            <a:r>
              <a:rPr lang="en-US" sz="2400" i="1" baseline="-45000" dirty="0" err="1">
                <a:solidFill>
                  <a:srgbClr val="CE00BB"/>
                </a:solidFill>
              </a:rPr>
              <a:t>a</a:t>
            </a:r>
            <a:r>
              <a:rPr lang="en-US" sz="2400" dirty="0">
                <a:solidFill>
                  <a:srgbClr val="CE00BB"/>
                </a:solidFill>
              </a:rPr>
              <a:t> 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lang="en-US" sz="2400" i="1" dirty="0">
                <a:solidFill>
                  <a:srgbClr val="CE00BB"/>
                </a:solidFill>
                <a:latin typeface="Calibri"/>
                <a:cs typeface="Calibri"/>
              </a:rPr>
              <a:t> - x</a:t>
            </a:r>
            <a:r>
              <a:rPr lang="en-US" sz="2400" i="1" baseline="-25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sz="2400" baseline="30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</a:rPr>
              <a:t> + (</a:t>
            </a:r>
            <a:r>
              <a:rPr lang="en-US" sz="2400" i="1" dirty="0" err="1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400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lang="en-US" sz="2400" i="1" dirty="0">
                <a:solidFill>
                  <a:srgbClr val="CE00BB"/>
                </a:solidFill>
                <a:latin typeface="Calibri"/>
                <a:cs typeface="Calibri"/>
              </a:rPr>
              <a:t> - </a:t>
            </a:r>
            <a:r>
              <a:rPr lang="en-US" sz="2400" i="1" dirty="0" err="1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sz="2400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sz="2400" baseline="30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endParaRPr lang="en-US" sz="2000" i="1" baseline="-25000" dirty="0">
              <a:solidFill>
                <a:srgbClr val="CE00BB"/>
              </a:solidFill>
              <a:latin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F4ABC2-826F-1D40-8733-B6529BE9820C}"/>
              </a:ext>
            </a:extLst>
          </p:cNvPr>
          <p:cNvSpPr/>
          <p:nvPr/>
        </p:nvSpPr>
        <p:spPr>
          <a:xfrm>
            <a:off x="1903647" y="376514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FB1443-68FB-C141-9A44-3FB6F49CD223}"/>
              </a:ext>
            </a:extLst>
          </p:cNvPr>
          <p:cNvSpPr/>
          <p:nvPr/>
        </p:nvSpPr>
        <p:spPr>
          <a:xfrm>
            <a:off x="5698740" y="574040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E280F5-4C73-2249-85DF-546460C9E8E7}"/>
              </a:ext>
            </a:extLst>
          </p:cNvPr>
          <p:cNvSpPr/>
          <p:nvPr/>
        </p:nvSpPr>
        <p:spPr>
          <a:xfrm>
            <a:off x="5732416" y="3246789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49C898-ABA6-394A-8BB5-10CACE55087C}"/>
              </a:ext>
            </a:extLst>
          </p:cNvPr>
          <p:cNvCxnSpPr>
            <a:cxnSpLocks/>
            <a:stCxn id="7" idx="1"/>
            <a:endCxn id="47" idx="5"/>
          </p:cNvCxnSpPr>
          <p:nvPr/>
        </p:nvCxnSpPr>
        <p:spPr>
          <a:xfrm flipH="1" flipV="1">
            <a:off x="1398541" y="3132316"/>
            <a:ext cx="527424" cy="65514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2EF53-C41E-344A-9632-C11F6DD87850}"/>
              </a:ext>
            </a:extLst>
          </p:cNvPr>
          <p:cNvCxnSpPr>
            <a:cxnSpLocks/>
            <a:stCxn id="7" idx="3"/>
            <a:endCxn id="51" idx="7"/>
          </p:cNvCxnSpPr>
          <p:nvPr/>
        </p:nvCxnSpPr>
        <p:spPr>
          <a:xfrm flipH="1">
            <a:off x="1436641" y="3895222"/>
            <a:ext cx="489324" cy="33868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56D1F7-69D6-094A-81AF-388C892183FB}"/>
              </a:ext>
            </a:extLst>
          </p:cNvPr>
          <p:cNvCxnSpPr>
            <a:cxnSpLocks/>
            <a:stCxn id="7" idx="7"/>
            <a:endCxn id="48" idx="2"/>
          </p:cNvCxnSpPr>
          <p:nvPr/>
        </p:nvCxnSpPr>
        <p:spPr>
          <a:xfrm flipV="1">
            <a:off x="2033729" y="3594193"/>
            <a:ext cx="931043" cy="1932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AF91ED-AFED-B84B-B7FC-A3803747E54C}"/>
              </a:ext>
            </a:extLst>
          </p:cNvPr>
          <p:cNvCxnSpPr>
            <a:cxnSpLocks/>
            <a:stCxn id="56" idx="4"/>
            <a:endCxn id="9" idx="0"/>
          </p:cNvCxnSpPr>
          <p:nvPr/>
        </p:nvCxnSpPr>
        <p:spPr>
          <a:xfrm>
            <a:off x="5774940" y="2514600"/>
            <a:ext cx="33676" cy="732189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E230AA-30B0-4F4D-82C0-667A939B7258}"/>
              </a:ext>
            </a:extLst>
          </p:cNvPr>
          <p:cNvCxnSpPr>
            <a:cxnSpLocks/>
            <a:stCxn id="49" idx="7"/>
            <a:endCxn id="9" idx="2"/>
          </p:cNvCxnSpPr>
          <p:nvPr/>
        </p:nvCxnSpPr>
        <p:spPr>
          <a:xfrm flipV="1">
            <a:off x="4421141" y="3322989"/>
            <a:ext cx="1311275" cy="35847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F40887-7AF6-F54C-8145-7C32FD92AC87}"/>
              </a:ext>
            </a:extLst>
          </p:cNvPr>
          <p:cNvCxnSpPr>
            <a:cxnSpLocks/>
            <a:stCxn id="54" idx="2"/>
            <a:endCxn id="9" idx="5"/>
          </p:cNvCxnSpPr>
          <p:nvPr/>
        </p:nvCxnSpPr>
        <p:spPr>
          <a:xfrm flipH="1" flipV="1">
            <a:off x="5862498" y="3376871"/>
            <a:ext cx="1332052" cy="398429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BDF5D5-6A5D-D54D-AB4E-DCD0F225C47F}"/>
              </a:ext>
            </a:extLst>
          </p:cNvPr>
          <p:cNvCxnSpPr>
            <a:cxnSpLocks/>
            <a:stCxn id="9" idx="6"/>
            <a:endCxn id="55" idx="2"/>
          </p:cNvCxnSpPr>
          <p:nvPr/>
        </p:nvCxnSpPr>
        <p:spPr>
          <a:xfrm flipV="1">
            <a:off x="5884816" y="2916070"/>
            <a:ext cx="805002" cy="406919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C20DDC-4559-0C41-8D10-918402F2685B}"/>
              </a:ext>
            </a:extLst>
          </p:cNvPr>
          <p:cNvCxnSpPr>
            <a:cxnSpLocks/>
            <a:stCxn id="59" idx="6"/>
            <a:endCxn id="8" idx="2"/>
          </p:cNvCxnSpPr>
          <p:nvPr/>
        </p:nvCxnSpPr>
        <p:spPr>
          <a:xfrm flipV="1">
            <a:off x="3674642" y="5816600"/>
            <a:ext cx="2024098" cy="16192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6E6E45-18DD-AB4C-93F4-851EBFF99B32}"/>
              </a:ext>
            </a:extLst>
          </p:cNvPr>
          <p:cNvCxnSpPr>
            <a:cxnSpLocks/>
            <a:stCxn id="8" idx="6"/>
            <a:endCxn id="61" idx="2"/>
          </p:cNvCxnSpPr>
          <p:nvPr/>
        </p:nvCxnSpPr>
        <p:spPr>
          <a:xfrm>
            <a:off x="5851140" y="5816600"/>
            <a:ext cx="2083185" cy="8255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877924-5416-2542-A76D-6A24979277D6}"/>
              </a:ext>
            </a:extLst>
          </p:cNvPr>
          <p:cNvCxnSpPr>
            <a:cxnSpLocks/>
            <a:stCxn id="8" idx="7"/>
            <a:endCxn id="63" idx="3"/>
          </p:cNvCxnSpPr>
          <p:nvPr/>
        </p:nvCxnSpPr>
        <p:spPr>
          <a:xfrm flipV="1">
            <a:off x="5828822" y="5129261"/>
            <a:ext cx="648178" cy="63345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492A54-8957-7F46-AFC3-DB69E74C77D1}"/>
              </a:ext>
            </a:extLst>
          </p:cNvPr>
          <p:cNvCxnSpPr>
            <a:cxnSpLocks/>
            <a:stCxn id="65" idx="6"/>
            <a:endCxn id="8" idx="4"/>
          </p:cNvCxnSpPr>
          <p:nvPr/>
        </p:nvCxnSpPr>
        <p:spPr>
          <a:xfrm flipV="1">
            <a:off x="5380854" y="5892800"/>
            <a:ext cx="394086" cy="32352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178F76-0E60-B943-8CE8-AA3C3A404419}"/>
              </a:ext>
            </a:extLst>
          </p:cNvPr>
          <p:cNvCxnSpPr>
            <a:cxnSpLocks/>
            <a:stCxn id="8" idx="0"/>
            <a:endCxn id="64" idx="5"/>
          </p:cNvCxnSpPr>
          <p:nvPr/>
        </p:nvCxnSpPr>
        <p:spPr>
          <a:xfrm flipH="1" flipV="1">
            <a:off x="5732416" y="5445079"/>
            <a:ext cx="42524" cy="295321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DC7ABEC-A4E0-DC42-813B-A671693DAF3A}"/>
              </a:ext>
            </a:extLst>
          </p:cNvPr>
          <p:cNvSpPr/>
          <p:nvPr/>
        </p:nvSpPr>
        <p:spPr>
          <a:xfrm>
            <a:off x="1885950" y="1953688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93C078-902D-5242-A17B-3A888DA46371}"/>
              </a:ext>
            </a:extLst>
          </p:cNvPr>
          <p:cNvSpPr/>
          <p:nvPr/>
        </p:nvSpPr>
        <p:spPr>
          <a:xfrm>
            <a:off x="1573259" y="251460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014C0E1-9CE8-AA44-9DE5-CF4BFC8846E9}"/>
              </a:ext>
            </a:extLst>
          </p:cNvPr>
          <p:cNvSpPr/>
          <p:nvPr/>
        </p:nvSpPr>
        <p:spPr>
          <a:xfrm>
            <a:off x="1333500" y="306727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76DB516-D1C9-D94F-88C1-932D39C7D7D9}"/>
              </a:ext>
            </a:extLst>
          </p:cNvPr>
          <p:cNvSpPr/>
          <p:nvPr/>
        </p:nvSpPr>
        <p:spPr>
          <a:xfrm>
            <a:off x="2964772" y="3556093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ED69C6-FB2C-C742-85BE-FAB6F150CAC4}"/>
              </a:ext>
            </a:extLst>
          </p:cNvPr>
          <p:cNvSpPr/>
          <p:nvPr/>
        </p:nvSpPr>
        <p:spPr>
          <a:xfrm>
            <a:off x="4356100" y="367030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47BA3C4-C26D-BD4A-9A82-9D49D61C0FFA}"/>
              </a:ext>
            </a:extLst>
          </p:cNvPr>
          <p:cNvSpPr/>
          <p:nvPr/>
        </p:nvSpPr>
        <p:spPr>
          <a:xfrm>
            <a:off x="1371600" y="422275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555DA49-7120-3544-BAF1-F49023E936E3}"/>
              </a:ext>
            </a:extLst>
          </p:cNvPr>
          <p:cNvSpPr/>
          <p:nvPr/>
        </p:nvSpPr>
        <p:spPr>
          <a:xfrm>
            <a:off x="3324225" y="422275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040E01-08E0-FF41-A231-CDCDA58312E0}"/>
              </a:ext>
            </a:extLst>
          </p:cNvPr>
          <p:cNvSpPr/>
          <p:nvPr/>
        </p:nvSpPr>
        <p:spPr>
          <a:xfrm>
            <a:off x="2368550" y="466407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033DDAE-FE7F-7946-8FCA-F75A7FEC849C}"/>
              </a:ext>
            </a:extLst>
          </p:cNvPr>
          <p:cNvSpPr/>
          <p:nvPr/>
        </p:nvSpPr>
        <p:spPr>
          <a:xfrm>
            <a:off x="7194550" y="373720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A9B03EB-35B7-A145-93DD-F71BC930FE72}"/>
              </a:ext>
            </a:extLst>
          </p:cNvPr>
          <p:cNvSpPr/>
          <p:nvPr/>
        </p:nvSpPr>
        <p:spPr>
          <a:xfrm>
            <a:off x="6689818" y="287797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2AC8BBC-94B4-4E4D-A35A-F4C4E7093BC0}"/>
              </a:ext>
            </a:extLst>
          </p:cNvPr>
          <p:cNvSpPr/>
          <p:nvPr/>
        </p:nvSpPr>
        <p:spPr>
          <a:xfrm>
            <a:off x="5736840" y="243840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11C7589-ECB5-9242-8C91-D973CBC005B4}"/>
              </a:ext>
            </a:extLst>
          </p:cNvPr>
          <p:cNvSpPr/>
          <p:nvPr/>
        </p:nvSpPr>
        <p:spPr>
          <a:xfrm>
            <a:off x="2406650" y="521017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4D9DC78-838B-7941-AAD8-C3C869D81C7D}"/>
              </a:ext>
            </a:extLst>
          </p:cNvPr>
          <p:cNvSpPr/>
          <p:nvPr/>
        </p:nvSpPr>
        <p:spPr>
          <a:xfrm>
            <a:off x="2368550" y="576897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AF0BF3-200E-F349-BBD4-186AD3122645}"/>
              </a:ext>
            </a:extLst>
          </p:cNvPr>
          <p:cNvSpPr/>
          <p:nvPr/>
        </p:nvSpPr>
        <p:spPr>
          <a:xfrm>
            <a:off x="3598442" y="594042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F9E9FA-A508-774F-9EB5-6BB68BAAD415}"/>
              </a:ext>
            </a:extLst>
          </p:cNvPr>
          <p:cNvSpPr/>
          <p:nvPr/>
        </p:nvSpPr>
        <p:spPr>
          <a:xfrm>
            <a:off x="4557899" y="482282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B1FFEC-EAF1-2642-BB48-BA7AB32AC1EC}"/>
              </a:ext>
            </a:extLst>
          </p:cNvPr>
          <p:cNvSpPr/>
          <p:nvPr/>
        </p:nvSpPr>
        <p:spPr>
          <a:xfrm>
            <a:off x="7934325" y="586105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538D68-8CAB-6B4A-BC7F-67D3A2BE230C}"/>
              </a:ext>
            </a:extLst>
          </p:cNvPr>
          <p:cNvSpPr/>
          <p:nvPr/>
        </p:nvSpPr>
        <p:spPr>
          <a:xfrm>
            <a:off x="7539224" y="5057775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AFAA052-2EA4-A249-AFAC-BAE16815B34B}"/>
              </a:ext>
            </a:extLst>
          </p:cNvPr>
          <p:cNvSpPr/>
          <p:nvPr/>
        </p:nvSpPr>
        <p:spPr>
          <a:xfrm>
            <a:off x="6465841" y="506422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956F96D-D4A0-9446-A4DD-3F5A2475346C}"/>
              </a:ext>
            </a:extLst>
          </p:cNvPr>
          <p:cNvSpPr/>
          <p:nvPr/>
        </p:nvSpPr>
        <p:spPr>
          <a:xfrm>
            <a:off x="5667375" y="5380038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4374C1-CD76-644B-B5A9-DD0CC5A580C9}"/>
              </a:ext>
            </a:extLst>
          </p:cNvPr>
          <p:cNvSpPr/>
          <p:nvPr/>
        </p:nvSpPr>
        <p:spPr>
          <a:xfrm>
            <a:off x="5304654" y="6178220"/>
            <a:ext cx="76200" cy="76200"/>
          </a:xfrm>
          <a:prstGeom prst="ellipse">
            <a:avLst/>
          </a:prstGeom>
          <a:solidFill>
            <a:srgbClr val="921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F5D2B3-6129-7140-92B9-0757DCD91ECA}"/>
              </a:ext>
            </a:extLst>
          </p:cNvPr>
          <p:cNvCxnSpPr>
            <a:cxnSpLocks/>
            <a:stCxn id="7" idx="1"/>
            <a:endCxn id="46" idx="5"/>
          </p:cNvCxnSpPr>
          <p:nvPr/>
        </p:nvCxnSpPr>
        <p:spPr>
          <a:xfrm flipH="1" flipV="1">
            <a:off x="1638300" y="2579641"/>
            <a:ext cx="287665" cy="120781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738E236-B696-AF47-B5FF-EDA19C554090}"/>
              </a:ext>
            </a:extLst>
          </p:cNvPr>
          <p:cNvCxnSpPr>
            <a:cxnSpLocks/>
            <a:stCxn id="7" idx="0"/>
            <a:endCxn id="45" idx="5"/>
          </p:cNvCxnSpPr>
          <p:nvPr/>
        </p:nvCxnSpPr>
        <p:spPr>
          <a:xfrm flipH="1" flipV="1">
            <a:off x="1950991" y="2018729"/>
            <a:ext cx="28856" cy="1746411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DD4A079-15F6-B341-80D8-8BC5591BBBCA}"/>
              </a:ext>
            </a:extLst>
          </p:cNvPr>
          <p:cNvCxnSpPr>
            <a:cxnSpLocks/>
            <a:stCxn id="53" idx="0"/>
            <a:endCxn id="7" idx="5"/>
          </p:cNvCxnSpPr>
          <p:nvPr/>
        </p:nvCxnSpPr>
        <p:spPr>
          <a:xfrm flipH="1" flipV="1">
            <a:off x="2033729" y="3895222"/>
            <a:ext cx="372921" cy="76885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3CD3EEA-E87C-A140-9A2A-48CB4E2881F8}"/>
              </a:ext>
            </a:extLst>
          </p:cNvPr>
          <p:cNvCxnSpPr>
            <a:cxnSpLocks/>
            <a:stCxn id="57" idx="1"/>
            <a:endCxn id="7" idx="4"/>
          </p:cNvCxnSpPr>
          <p:nvPr/>
        </p:nvCxnSpPr>
        <p:spPr>
          <a:xfrm flipH="1" flipV="1">
            <a:off x="1979847" y="3917540"/>
            <a:ext cx="437962" cy="130379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E1AD0EF-59BD-8349-9C98-0637852B5C75}"/>
              </a:ext>
            </a:extLst>
          </p:cNvPr>
          <p:cNvCxnSpPr>
            <a:cxnSpLocks/>
            <a:stCxn id="58" idx="1"/>
            <a:endCxn id="7" idx="4"/>
          </p:cNvCxnSpPr>
          <p:nvPr/>
        </p:nvCxnSpPr>
        <p:spPr>
          <a:xfrm flipH="1" flipV="1">
            <a:off x="1979847" y="3917540"/>
            <a:ext cx="399862" cy="186259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9147F6B-0E42-C548-A46D-AB9414D9A721}"/>
              </a:ext>
            </a:extLst>
          </p:cNvPr>
          <p:cNvCxnSpPr>
            <a:cxnSpLocks/>
            <a:stCxn id="52" idx="1"/>
            <a:endCxn id="7" idx="6"/>
          </p:cNvCxnSpPr>
          <p:nvPr/>
        </p:nvCxnSpPr>
        <p:spPr>
          <a:xfrm flipH="1" flipV="1">
            <a:off x="2056047" y="3841340"/>
            <a:ext cx="1279337" cy="392569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155C2F6-3186-1E45-9D24-29CDC9281710}"/>
              </a:ext>
            </a:extLst>
          </p:cNvPr>
          <p:cNvCxnSpPr>
            <a:cxnSpLocks/>
            <a:stCxn id="60" idx="4"/>
            <a:endCxn id="8" idx="1"/>
          </p:cNvCxnSpPr>
          <p:nvPr/>
        </p:nvCxnSpPr>
        <p:spPr>
          <a:xfrm>
            <a:off x="4595999" y="4899025"/>
            <a:ext cx="1125059" cy="8636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2DB616B-216C-0046-8604-80A5E672E4DA}"/>
              </a:ext>
            </a:extLst>
          </p:cNvPr>
          <p:cNvCxnSpPr>
            <a:cxnSpLocks/>
            <a:stCxn id="8" idx="7"/>
            <a:endCxn id="62" idx="3"/>
          </p:cNvCxnSpPr>
          <p:nvPr/>
        </p:nvCxnSpPr>
        <p:spPr>
          <a:xfrm flipV="1">
            <a:off x="5828822" y="5122816"/>
            <a:ext cx="1721561" cy="63990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9E7D-F534-4840-BD2E-392BFB79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 continuous state/action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FBBB-5816-3945-B7C5-DD52854A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709400" cy="47291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Discretize it!</a:t>
            </a:r>
          </a:p>
          <a:p>
            <a:pPr marL="914381" lvl="1" indent="-514350"/>
            <a:r>
              <a:rPr lang="en-US" dirty="0"/>
              <a:t>Define a grid with increment </a:t>
            </a:r>
            <a:r>
              <a:rPr lang="en-US" i="1" dirty="0">
                <a:solidFill>
                  <a:srgbClr val="CE00BB"/>
                </a:solidFill>
                <a:sym typeface="Symbol" pitchFamily="2" charset="2"/>
              </a:rPr>
              <a:t></a:t>
            </a:r>
            <a:r>
              <a:rPr lang="en-US" dirty="0"/>
              <a:t> , use any of the discrete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random perturbations to the state</a:t>
            </a:r>
          </a:p>
          <a:p>
            <a:pPr marL="914381" lvl="1" indent="-514350">
              <a:buFont typeface="+mj-lt"/>
              <a:buAutoNum type="alphaLcPeriod"/>
            </a:pPr>
            <a:r>
              <a:rPr lang="en-US" dirty="0"/>
              <a:t>First-choice hill-climbing: keep trying until something improves the state</a:t>
            </a:r>
          </a:p>
          <a:p>
            <a:pPr marL="914381" lvl="1" indent="-514350">
              <a:buFont typeface="+mj-lt"/>
              <a:buAutoNum type="alphaLcPeriod"/>
            </a:pPr>
            <a:r>
              <a:rPr lang="en-US" dirty="0"/>
              <a:t>Simulated annealing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gradient of 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</a:t>
            </a:r>
            <a:r>
              <a:rPr lang="en-US" dirty="0"/>
              <a:t> analytically</a:t>
            </a:r>
          </a:p>
        </p:txBody>
      </p:sp>
    </p:spTree>
    <p:extLst>
      <p:ext uri="{BB962C8B-B14F-4D97-AF65-F5344CB8AC3E}">
        <p14:creationId xmlns:p14="http://schemas.microsoft.com/office/powerpoint/2010/main" val="38790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9D5A-9F4B-024E-9CD2-B4AD8F8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extrema in continuous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CE9D-7DDC-FE48-92C3-652784A50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2" charset="2"/>
              </a:rPr>
              <a:t>Gradient vector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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 = (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f/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1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,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f/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y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1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,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f/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2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, …)</a:t>
            </a:r>
            <a:r>
              <a:rPr lang="en-US" sz="2400" baseline="50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T</a:t>
            </a:r>
            <a:endParaRPr lang="en-US" sz="2400" dirty="0">
              <a:solidFill>
                <a:srgbClr val="CE00BB"/>
              </a:solidFill>
              <a:latin typeface="Calibri"/>
              <a:cs typeface="Calibri"/>
              <a:sym typeface="Symbol" pitchFamily="2" charset="2"/>
            </a:endParaRPr>
          </a:p>
          <a:p>
            <a:r>
              <a:rPr lang="en-US" dirty="0">
                <a:sym typeface="Symbol" pitchFamily="2" charset="2"/>
              </a:rPr>
              <a:t>For the airports, 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 =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</a:t>
            </a:r>
            <a:r>
              <a:rPr lang="en-US" i="1" baseline="-25000" dirty="0">
                <a:solidFill>
                  <a:srgbClr val="CE00BB"/>
                </a:solidFill>
                <a:sym typeface="Symbol" pitchFamily="2" charset="2"/>
              </a:rPr>
              <a:t>a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 </a:t>
            </a:r>
            <a:r>
              <a:rPr lang="en-US" i="1" baseline="-25000" dirty="0" err="1">
                <a:solidFill>
                  <a:srgbClr val="CE00BB"/>
                </a:solidFill>
                <a:sym typeface="Symbol" pitchFamily="2" charset="2"/>
              </a:rPr>
              <a:t>c</a:t>
            </a:r>
            <a:r>
              <a:rPr lang="en-US" baseline="-25000" dirty="0" err="1">
                <a:solidFill>
                  <a:srgbClr val="CE00BB"/>
                </a:solidFill>
                <a:sym typeface="Symbol" pitchFamily="2" charset="2"/>
              </a:rPr>
              <a:t></a:t>
            </a:r>
            <a:r>
              <a:rPr lang="en-US" i="1" baseline="-25000" dirty="0" err="1">
                <a:solidFill>
                  <a:srgbClr val="CE00BB"/>
                </a:solidFill>
              </a:rPr>
              <a:t>C</a:t>
            </a:r>
            <a:r>
              <a:rPr lang="en-US" i="1" baseline="-45000" dirty="0" err="1">
                <a:solidFill>
                  <a:srgbClr val="CE00BB"/>
                </a:solidFill>
              </a:rPr>
              <a:t>a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 - x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baseline="30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 + (</a:t>
            </a:r>
            <a:r>
              <a:rPr lang="en-US" i="1" dirty="0" err="1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 - </a:t>
            </a:r>
            <a:r>
              <a:rPr lang="en-US" i="1" dirty="0" err="1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lang="en-US" i="1" baseline="-25000" dirty="0" err="1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lang="en-US" baseline="30000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</a:p>
          <a:p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f/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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1 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=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</a:t>
            </a:r>
            <a:r>
              <a:rPr lang="en-US" i="1" baseline="-25000" dirty="0">
                <a:solidFill>
                  <a:srgbClr val="CE00BB"/>
                </a:solidFill>
                <a:sym typeface="Symbol" pitchFamily="2" charset="2"/>
              </a:rPr>
              <a:t>c</a:t>
            </a:r>
            <a:r>
              <a:rPr lang="en-US" baseline="-25000" dirty="0">
                <a:solidFill>
                  <a:srgbClr val="CE00BB"/>
                </a:solidFill>
                <a:sym typeface="Symbol" pitchFamily="2" charset="2"/>
              </a:rPr>
              <a:t></a:t>
            </a:r>
            <a:r>
              <a:rPr lang="en-US" i="1" baseline="-25000" dirty="0">
                <a:solidFill>
                  <a:srgbClr val="CE00BB"/>
                </a:solidFill>
              </a:rPr>
              <a:t>C</a:t>
            </a:r>
            <a:r>
              <a:rPr lang="en-US" i="1" baseline="-45000" dirty="0">
                <a:solidFill>
                  <a:srgbClr val="CE00BB"/>
                </a:solidFill>
              </a:rPr>
              <a:t>1</a:t>
            </a:r>
            <a:r>
              <a:rPr lang="en-US" dirty="0">
                <a:solidFill>
                  <a:srgbClr val="CE00BB"/>
                </a:solidFill>
              </a:rPr>
              <a:t> 2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 - x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endParaRPr lang="en-US" baseline="30000" dirty="0">
              <a:solidFill>
                <a:srgbClr val="CE00BB"/>
              </a:solidFill>
              <a:latin typeface="Calibri"/>
              <a:cs typeface="Calibri"/>
            </a:endParaRPr>
          </a:p>
          <a:p>
            <a:r>
              <a:rPr lang="en-US" dirty="0">
                <a:sym typeface="Symbol" pitchFamily="2" charset="2"/>
              </a:rPr>
              <a:t>At an extremum,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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 = 0</a:t>
            </a:r>
          </a:p>
          <a:p>
            <a:r>
              <a:rPr lang="en-US" dirty="0">
                <a:sym typeface="Symbol" pitchFamily="2" charset="2"/>
              </a:rPr>
              <a:t>Can sometimes solve in closed form: 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1 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=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 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</a:t>
            </a:r>
            <a:r>
              <a:rPr lang="en-US" i="1" baseline="-25000" dirty="0">
                <a:solidFill>
                  <a:srgbClr val="CE00BB"/>
                </a:solidFill>
                <a:sym typeface="Symbol" pitchFamily="2" charset="2"/>
              </a:rPr>
              <a:t>c</a:t>
            </a:r>
            <a:r>
              <a:rPr lang="en-US" baseline="-25000" dirty="0">
                <a:solidFill>
                  <a:srgbClr val="CE00BB"/>
                </a:solidFill>
                <a:sym typeface="Symbol" pitchFamily="2" charset="2"/>
              </a:rPr>
              <a:t></a:t>
            </a:r>
            <a:r>
              <a:rPr lang="en-US" i="1" baseline="-25000" dirty="0">
                <a:solidFill>
                  <a:srgbClr val="CE00BB"/>
                </a:solidFill>
              </a:rPr>
              <a:t>C</a:t>
            </a:r>
            <a:r>
              <a:rPr lang="en-US" i="1" baseline="-45000" dirty="0">
                <a:solidFill>
                  <a:srgbClr val="CE00BB"/>
                </a:solidFill>
              </a:rPr>
              <a:t>1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)/|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lang="en-US" baseline="-25000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</a:rPr>
              <a:t>|</a:t>
            </a:r>
          </a:p>
          <a:p>
            <a:r>
              <a:rPr lang="en-US" dirty="0">
                <a:sym typeface="Symbol" pitchFamily="2" charset="2"/>
              </a:rPr>
              <a:t>Is this a local or global minimum of 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ym typeface="Symbol" pitchFamily="2" charset="2"/>
              </a:rPr>
              <a:t>?</a:t>
            </a:r>
          </a:p>
          <a:p>
            <a:r>
              <a:rPr lang="en-US" dirty="0">
                <a:sym typeface="Symbol" pitchFamily="2" charset="2"/>
              </a:rPr>
              <a:t>Gradient descent: 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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 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-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</a:t>
            </a:r>
            <a:r>
              <a:rPr lang="en-US" i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f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(</a:t>
            </a:r>
            <a:r>
              <a:rPr lang="en-US" b="1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x</a:t>
            </a:r>
            <a:r>
              <a:rPr lang="en-US" dirty="0">
                <a:solidFill>
                  <a:srgbClr val="CE00BB"/>
                </a:solidFill>
                <a:latin typeface="Calibri"/>
                <a:cs typeface="Calibri"/>
                <a:sym typeface="Symbol" pitchFamily="2" charset="2"/>
              </a:rPr>
              <a:t>)</a:t>
            </a:r>
          </a:p>
          <a:p>
            <a:pPr lvl="1"/>
            <a:r>
              <a:rPr lang="en-US" dirty="0">
                <a:latin typeface="Calibri"/>
                <a:cs typeface="Calibri"/>
                <a:sym typeface="Symbol" pitchFamily="2" charset="2"/>
              </a:rPr>
              <a:t>Huge range of algorithms for finding extrema using gradients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solidFill>
                <a:srgbClr val="CE00BB"/>
              </a:solidFill>
              <a:latin typeface="Calibri"/>
              <a:cs typeface="Calibri"/>
            </a:endParaRPr>
          </a:p>
          <a:p>
            <a:endParaRPr lang="en-US" dirty="0">
              <a:solidFill>
                <a:srgbClr val="CE00B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7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83901" y="1302936"/>
            <a:ext cx="9766852" cy="4729164"/>
          </a:xfrm>
        </p:spPr>
        <p:txBody>
          <a:bodyPr/>
          <a:lstStyle/>
          <a:p>
            <a:r>
              <a:rPr lang="en-US" dirty="0"/>
              <a:t>Many configuration and optimization problems can be formulated as local search</a:t>
            </a:r>
          </a:p>
          <a:p>
            <a:r>
              <a:rPr lang="en-US" dirty="0"/>
              <a:t>General families of algorithms:</a:t>
            </a:r>
          </a:p>
          <a:p>
            <a:pPr lvl="1"/>
            <a:r>
              <a:rPr lang="en-US" dirty="0"/>
              <a:t>Hill-climbing, continuous optimization</a:t>
            </a:r>
          </a:p>
          <a:p>
            <a:pPr lvl="1"/>
            <a:r>
              <a:rPr lang="en-US" dirty="0"/>
              <a:t>Simulated annealing (and other stochastic methods)</a:t>
            </a:r>
          </a:p>
          <a:p>
            <a:pPr lvl="1"/>
            <a:r>
              <a:rPr lang="en-US" dirty="0"/>
              <a:t>Local beam search: multiple interaction searches</a:t>
            </a:r>
          </a:p>
          <a:p>
            <a:pPr lvl="1"/>
            <a:r>
              <a:rPr lang="en-US" dirty="0"/>
              <a:t>Genetic algorithms: break and recombine states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machine learning algorithms are local searches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8068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865909"/>
          </a:xfrm>
        </p:spPr>
        <p:txBody>
          <a:bodyPr/>
          <a:lstStyle/>
          <a:p>
            <a:pPr eaLnBrk="1" hangingPunct="1"/>
            <a:r>
              <a:rPr lang="en-US" dirty="0"/>
              <a:t>Propositional Logic 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83" y="2287580"/>
            <a:ext cx="3548926" cy="277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6E141-D6C0-694E-ACF7-DA4D4BEA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66" y="2021290"/>
            <a:ext cx="2541195" cy="330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CE672-568A-EF47-913E-001F8D95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12585" y="1814338"/>
            <a:ext cx="3723105" cy="37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56179"/>
            <a:ext cx="11379200" cy="53835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Propositional Logic I</a:t>
            </a:r>
          </a:p>
          <a:p>
            <a:pPr marL="914371" lvl="1" indent="-514350"/>
            <a:r>
              <a:rPr lang="en-US" dirty="0"/>
              <a:t>Basic concepts of knowledge, logic, reasoning</a:t>
            </a:r>
          </a:p>
          <a:p>
            <a:pPr marL="914371" lvl="1" indent="-514350"/>
            <a:r>
              <a:rPr lang="en-US" dirty="0"/>
              <a:t>Propositional logic: syntax and semantics, </a:t>
            </a:r>
            <a:r>
              <a:rPr lang="en-US" dirty="0" err="1"/>
              <a:t>Pacworld</a:t>
            </a:r>
            <a:r>
              <a:rPr lang="en-US" dirty="0"/>
              <a:t>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Propositional logic II</a:t>
            </a:r>
          </a:p>
          <a:p>
            <a:pPr marL="914371" lvl="1" indent="-514350"/>
            <a:r>
              <a:rPr lang="en-US" dirty="0"/>
              <a:t>Inference by theorem proving (briefly) and model checking</a:t>
            </a:r>
          </a:p>
          <a:p>
            <a:pPr marL="914371" lvl="1" indent="-514350"/>
            <a:r>
              <a:rPr lang="en-US" dirty="0"/>
              <a:t>A Pac agent using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289315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76B6-566B-7E4D-B47F-E5EECE61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know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07D7-55A6-3B4A-92B1-46DFFD54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Agents acquire knowledge through perception, learning, language</a:t>
            </a:r>
          </a:p>
          <a:p>
            <a:pPr lvl="1"/>
            <a:r>
              <a:rPr lang="en-US" dirty="0"/>
              <a:t>Knowledge of the effects of actions (“transition model”)</a:t>
            </a:r>
          </a:p>
          <a:p>
            <a:pPr lvl="1"/>
            <a:r>
              <a:rPr lang="en-US" dirty="0"/>
              <a:t>Knowledge of how the world affects sensors (“sensor model”)</a:t>
            </a:r>
          </a:p>
          <a:p>
            <a:pPr lvl="1"/>
            <a:r>
              <a:rPr lang="en-US" dirty="0"/>
              <a:t>Knowledge of the current state of the world</a:t>
            </a:r>
          </a:p>
          <a:p>
            <a:r>
              <a:rPr lang="en-US" dirty="0"/>
              <a:t>Can keep track of a partially observable world</a:t>
            </a:r>
          </a:p>
          <a:p>
            <a:r>
              <a:rPr lang="en-US" dirty="0"/>
              <a:t>Can formulate plans to achieve goals</a:t>
            </a:r>
          </a:p>
          <a:p>
            <a:r>
              <a:rPr lang="en-US" dirty="0"/>
              <a:t>Can design and build gravitational wave detectors…..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7868-2492-B348-49C2-A3E7A90D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87B8E-C917-27B4-3C03-A2DA217D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68401"/>
            <a:ext cx="4572000" cy="1968500"/>
          </a:xfrm>
          <a:prstGeom prst="rect">
            <a:avLst/>
          </a:prstGeom>
        </p:spPr>
      </p:pic>
      <p:pic>
        <p:nvPicPr>
          <p:cNvPr id="5" name="Picture 2" descr="Image: LIGO">
            <a:extLst>
              <a:ext uri="{FF2B5EF4-FFF2-40B4-BE49-F238E27FC236}">
                <a16:creationId xmlns:a16="http://schemas.microsoft.com/office/drawing/2014/main" id="{3F461E09-0DE5-4216-4C63-0625C63CC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4" b="13135"/>
          <a:stretch/>
        </p:blipFill>
        <p:spPr bwMode="auto">
          <a:xfrm>
            <a:off x="622300" y="2451099"/>
            <a:ext cx="9652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79721-1812-EBF8-2EBC-1CA931EB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946862"/>
            <a:ext cx="5283200" cy="15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5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97001"/>
            <a:ext cx="11963400" cy="472916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CE00BB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SIMULATED-ANNEALING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00FF"/>
                </a:solidFill>
              </a:rPr>
              <a:t>problem</a:t>
            </a:r>
            <a:r>
              <a:rPr lang="en-US" sz="2400" dirty="0" err="1"/>
              <a:t>,</a:t>
            </a:r>
            <a:r>
              <a:rPr lang="en-US" sz="2400" dirty="0" err="1">
                <a:solidFill>
                  <a:srgbClr val="0000FF"/>
                </a:solidFill>
              </a:rPr>
              <a:t>schedule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E00BB"/>
                </a:solidFill>
              </a:rPr>
              <a:t>returns </a:t>
            </a:r>
            <a:r>
              <a:rPr lang="en-US" sz="2400" dirty="0"/>
              <a:t>a  state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current</a:t>
            </a:r>
            <a:r>
              <a:rPr lang="en-US" sz="2400" dirty="0"/>
              <a:t> ← </a:t>
            </a:r>
            <a:r>
              <a:rPr lang="en-US" sz="2400" dirty="0" err="1">
                <a:solidFill>
                  <a:srgbClr val="0000FF"/>
                </a:solidFill>
              </a:rPr>
              <a:t>problem</a:t>
            </a:r>
            <a:r>
              <a:rPr lang="en-US" sz="2400" dirty="0" err="1"/>
              <a:t>.initial</a:t>
            </a:r>
            <a:r>
              <a:rPr lang="en-US" sz="2400" dirty="0"/>
              <a:t>-state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E00BB"/>
                </a:solidFill>
              </a:rPr>
              <a:t>for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t</a:t>
            </a:r>
            <a:r>
              <a:rPr lang="en-US" sz="2400" dirty="0"/>
              <a:t> = 1 </a:t>
            </a:r>
            <a:r>
              <a:rPr lang="en-US" sz="2400" b="1" dirty="0"/>
              <a:t>to </a:t>
            </a:r>
            <a:r>
              <a:rPr lang="en-US" sz="2400" dirty="0"/>
              <a:t>∞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E00BB"/>
                </a:solidFill>
              </a:rPr>
              <a:t>do</a:t>
            </a:r>
            <a:endParaRPr lang="en-US" sz="2400" dirty="0">
              <a:solidFill>
                <a:srgbClr val="CE00BB"/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>
                <a:solidFill>
                  <a:srgbClr val="0000FF"/>
                </a:solidFill>
              </a:rPr>
              <a:t>T</a:t>
            </a:r>
            <a:r>
              <a:rPr lang="en-US" sz="2400" dirty="0"/>
              <a:t> ←</a:t>
            </a:r>
            <a:r>
              <a:rPr lang="en-US" sz="2400" dirty="0">
                <a:solidFill>
                  <a:srgbClr val="0000FF"/>
                </a:solidFill>
              </a:rPr>
              <a:t>schedule</a:t>
            </a:r>
            <a:r>
              <a:rPr lang="en-US" sz="2400" dirty="0"/>
              <a:t>(t)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>
                <a:solidFill>
                  <a:srgbClr val="CE00BB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T</a:t>
            </a:r>
            <a:r>
              <a:rPr lang="en-US" sz="2400" dirty="0"/>
              <a:t> = 0 </a:t>
            </a:r>
            <a:r>
              <a:rPr lang="en-US" sz="2400" b="1" dirty="0">
                <a:solidFill>
                  <a:srgbClr val="CE00BB"/>
                </a:solidFill>
              </a:rPr>
              <a:t>then return </a:t>
            </a:r>
            <a:r>
              <a:rPr lang="en-US" sz="2400" dirty="0">
                <a:solidFill>
                  <a:srgbClr val="0000FF"/>
                </a:solidFill>
              </a:rPr>
              <a:t>current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dirty="0">
                <a:solidFill>
                  <a:srgbClr val="0000FF"/>
                </a:solidFill>
              </a:rPr>
              <a:t>next</a:t>
            </a:r>
            <a:r>
              <a:rPr lang="en-US" sz="2400" dirty="0"/>
              <a:t> ← a randomly selected successor of </a:t>
            </a:r>
            <a:r>
              <a:rPr lang="en-US" sz="2400" dirty="0">
                <a:solidFill>
                  <a:srgbClr val="0000FF"/>
                </a:solidFill>
              </a:rPr>
              <a:t>current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>
                <a:solidFill>
                  <a:srgbClr val="0000FF"/>
                </a:solidFill>
              </a:rPr>
              <a:t>∆E </a:t>
            </a:r>
            <a:r>
              <a:rPr lang="en-US" sz="2400" dirty="0"/>
              <a:t>← </a:t>
            </a:r>
            <a:r>
              <a:rPr lang="en-US" sz="2400" dirty="0" err="1">
                <a:solidFill>
                  <a:srgbClr val="0000FF"/>
                </a:solidFill>
              </a:rPr>
              <a:t>next</a:t>
            </a:r>
            <a:r>
              <a:rPr lang="en-US" sz="2400" dirty="0" err="1"/>
              <a:t>.value</a:t>
            </a:r>
            <a:r>
              <a:rPr lang="en-US" sz="2400" dirty="0"/>
              <a:t> – </a:t>
            </a:r>
            <a:r>
              <a:rPr lang="en-US" sz="2400" dirty="0" err="1">
                <a:solidFill>
                  <a:srgbClr val="0000FF"/>
                </a:solidFill>
              </a:rPr>
              <a:t>current</a:t>
            </a:r>
            <a:r>
              <a:rPr lang="en-US" sz="2400" dirty="0" err="1"/>
              <a:t>.value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>
                <a:solidFill>
                  <a:srgbClr val="CE00BB"/>
                </a:solidFill>
              </a:rPr>
              <a:t>if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∆E </a:t>
            </a:r>
            <a:r>
              <a:rPr lang="en-US" sz="2400" dirty="0"/>
              <a:t>&gt; 0 </a:t>
            </a:r>
            <a:r>
              <a:rPr lang="en-US" sz="2400" b="1" dirty="0">
                <a:solidFill>
                  <a:srgbClr val="CE00BB"/>
                </a:solidFill>
              </a:rPr>
              <a:t>then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current</a:t>
            </a:r>
            <a:r>
              <a:rPr lang="en-US" sz="2400" dirty="0"/>
              <a:t> ← </a:t>
            </a:r>
            <a:r>
              <a:rPr lang="en-US" sz="2400" dirty="0">
                <a:solidFill>
                  <a:srgbClr val="0000FF"/>
                </a:solidFill>
              </a:rPr>
              <a:t>next</a:t>
            </a:r>
            <a:br>
              <a:rPr lang="en-US" sz="2400" dirty="0"/>
            </a:br>
            <a:r>
              <a:rPr lang="en-US" sz="2400" dirty="0"/>
              <a:t>                         </a:t>
            </a:r>
            <a:r>
              <a:rPr lang="en-US" sz="2400" b="1" dirty="0">
                <a:solidFill>
                  <a:srgbClr val="CE00BB"/>
                </a:solidFill>
              </a:rPr>
              <a:t>else</a:t>
            </a:r>
            <a:r>
              <a:rPr lang="en-US" sz="2400" b="1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current</a:t>
            </a:r>
            <a:r>
              <a:rPr lang="en-US" sz="2400" dirty="0"/>
              <a:t> ← </a:t>
            </a:r>
            <a:r>
              <a:rPr lang="en-US" sz="2400" dirty="0">
                <a:solidFill>
                  <a:srgbClr val="0000FF"/>
                </a:solidFill>
              </a:rPr>
              <a:t>next</a:t>
            </a:r>
            <a:r>
              <a:rPr lang="en-US" sz="2400" dirty="0"/>
              <a:t> only with probability </a:t>
            </a:r>
            <a:r>
              <a:rPr lang="en-US" sz="2400" dirty="0" err="1">
                <a:solidFill>
                  <a:srgbClr val="FF0000"/>
                </a:solidFill>
              </a:rPr>
              <a:t>e</a:t>
            </a:r>
            <a:r>
              <a:rPr lang="en-US" sz="2400" baseline="30000" dirty="0" err="1">
                <a:solidFill>
                  <a:srgbClr val="FF0000"/>
                </a:solidFill>
              </a:rPr>
              <a:t>∆E</a:t>
            </a:r>
            <a:r>
              <a:rPr lang="en-US" sz="2400" baseline="30000" dirty="0">
                <a:solidFill>
                  <a:srgbClr val="FF0000"/>
                </a:solidFill>
              </a:rPr>
              <a:t>/T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48C89E-4E2C-034D-9245-220DBF11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2186615"/>
            <a:ext cx="3557833" cy="3321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06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56179"/>
            <a:ext cx="11379200" cy="4514123"/>
          </a:xfrm>
        </p:spPr>
        <p:txBody>
          <a:bodyPr/>
          <a:lstStyle/>
          <a:p>
            <a:r>
              <a:rPr lang="en-US" dirty="0"/>
              <a:t>Knowledge base = set of sentences in a formal language</a:t>
            </a:r>
          </a:p>
          <a:p>
            <a:r>
              <a:rPr lang="en-US" dirty="0"/>
              <a:t>Declarative approach to building an agent (or other system): 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Tell</a:t>
            </a:r>
            <a:r>
              <a:rPr lang="en-US" dirty="0"/>
              <a:t> it what it needs to know (or have it </a:t>
            </a:r>
            <a:r>
              <a:rPr lang="en-US" b="1" i="1" dirty="0">
                <a:solidFill>
                  <a:srgbClr val="FF0000"/>
                </a:solidFill>
              </a:rPr>
              <a:t>Learn</a:t>
            </a:r>
            <a:r>
              <a:rPr lang="en-US" dirty="0"/>
              <a:t> the knowledge)</a:t>
            </a:r>
          </a:p>
          <a:p>
            <a:pPr lvl="1"/>
            <a:r>
              <a:rPr lang="en-US" dirty="0"/>
              <a:t>Then it can </a:t>
            </a:r>
            <a:r>
              <a:rPr lang="en-US" b="1" i="1" dirty="0">
                <a:solidFill>
                  <a:srgbClr val="FF0000"/>
                </a:solidFill>
              </a:rPr>
              <a:t>Ask</a:t>
            </a:r>
            <a:r>
              <a:rPr lang="en-US" dirty="0"/>
              <a:t> itself what to do—answers should follow from the KB </a:t>
            </a:r>
          </a:p>
          <a:p>
            <a:r>
              <a:rPr lang="en-US" dirty="0"/>
              <a:t>Agents can be viewed at the </a:t>
            </a:r>
            <a:r>
              <a:rPr lang="en-US" b="1" i="1" dirty="0">
                <a:solidFill>
                  <a:srgbClr val="FF0000"/>
                </a:solidFill>
              </a:rPr>
              <a:t>knowledge level</a:t>
            </a:r>
            <a:br>
              <a:rPr lang="en-US" dirty="0"/>
            </a:br>
            <a:r>
              <a:rPr lang="en-US" dirty="0"/>
              <a:t>i.e., what they </a:t>
            </a:r>
            <a:r>
              <a:rPr lang="en-US" b="1" i="1" dirty="0">
                <a:solidFill>
                  <a:srgbClr val="0000FF"/>
                </a:solidFill>
              </a:rPr>
              <a:t>know</a:t>
            </a:r>
            <a:r>
              <a:rPr lang="en-US" dirty="0"/>
              <a:t>, regardless of how implemented </a:t>
            </a:r>
          </a:p>
          <a:p>
            <a:r>
              <a:rPr lang="en-US" dirty="0"/>
              <a:t>A single inference algorithm can answer any answerable question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6706" y="5187383"/>
            <a:ext cx="2839840" cy="52322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Knowledge 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4756" y="5730963"/>
            <a:ext cx="2859827" cy="52322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Inference engine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5156" y="5263583"/>
            <a:ext cx="2621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Domain-specific facts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5156" y="5777873"/>
            <a:ext cx="1710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Generic code</a:t>
            </a:r>
          </a:p>
        </p:txBody>
      </p:sp>
    </p:spTree>
    <p:extLst>
      <p:ext uri="{BB962C8B-B14F-4D97-AF65-F5344CB8AC3E}">
        <p14:creationId xmlns:p14="http://schemas.microsoft.com/office/powerpoint/2010/main" val="38309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676"/>
            <a:ext cx="5943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2434283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Syntax</a:t>
            </a:r>
            <a:r>
              <a:rPr lang="en-US" dirty="0"/>
              <a:t>: What sentences are allowed?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Semantics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What are the </a:t>
            </a:r>
            <a:r>
              <a:rPr lang="en-US" b="1" i="1" dirty="0">
                <a:solidFill>
                  <a:srgbClr val="FF0000"/>
                </a:solidFill>
              </a:rPr>
              <a:t>possible worlds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sentences are</a:t>
            </a:r>
            <a:r>
              <a:rPr lang="en-US" b="1" i="1" dirty="0">
                <a:solidFill>
                  <a:srgbClr val="FF0000"/>
                </a:solidFill>
              </a:rPr>
              <a:t> true</a:t>
            </a:r>
            <a:r>
              <a:rPr lang="en-US" dirty="0"/>
              <a:t> in which worlds? (i.e., </a:t>
            </a:r>
            <a:r>
              <a:rPr lang="en-US" b="1" i="1" dirty="0">
                <a:solidFill>
                  <a:srgbClr val="0000FF"/>
                </a:solidFill>
              </a:rPr>
              <a:t>definition</a:t>
            </a:r>
            <a:r>
              <a:rPr lang="en-US" dirty="0"/>
              <a:t> of truth)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2896" y="4597542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761" y="5341055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2</a:t>
            </a:r>
            <a:endParaRPr lang="en-US" sz="3200" baseline="-25000" dirty="0">
              <a:solidFill>
                <a:srgbClr val="CC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7696" y="5515346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3</a:t>
            </a:r>
            <a:endParaRPr lang="en-US" sz="3200" baseline="-25000" dirty="0">
              <a:solidFill>
                <a:srgbClr val="CC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637" y="6327093"/>
            <a:ext cx="2020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CC00CC"/>
                </a:solidFill>
                <a:latin typeface="Apple Chancery"/>
                <a:cs typeface="Apple Chancery"/>
              </a:rPr>
              <a:t>Syntaxland</a:t>
            </a:r>
            <a:endParaRPr lang="en-US" sz="2800" dirty="0">
              <a:solidFill>
                <a:srgbClr val="CC00CC"/>
              </a:solidFill>
              <a:latin typeface="Apple Chancery"/>
              <a:cs typeface="Apple Chancer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8142" y="6334780"/>
            <a:ext cx="2404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Apple Chancery"/>
                <a:cs typeface="Apple Chancery"/>
              </a:rPr>
              <a:t>Semanticsland</a:t>
            </a:r>
            <a:endParaRPr lang="en-US" sz="2800" dirty="0">
              <a:solidFill>
                <a:srgbClr val="0000FF"/>
              </a:solidFill>
              <a:latin typeface="Apple Chancery"/>
              <a:cs typeface="Apple Chancer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93615" y="3678034"/>
            <a:ext cx="6262976" cy="25177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36" y="5451777"/>
            <a:ext cx="676031" cy="6309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04" y="4662775"/>
            <a:ext cx="676031" cy="6309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2" y="4289742"/>
            <a:ext cx="676031" cy="6309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23" y="4682966"/>
            <a:ext cx="676031" cy="630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40" y="3762606"/>
            <a:ext cx="676031" cy="630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45" y="3805541"/>
            <a:ext cx="676031" cy="6309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693" y="4877449"/>
            <a:ext cx="676031" cy="6309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15" y="4000875"/>
            <a:ext cx="676031" cy="630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52" y="4875746"/>
            <a:ext cx="676031" cy="630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487" y="3999172"/>
            <a:ext cx="676031" cy="6309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01" y="4501861"/>
            <a:ext cx="676031" cy="6309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07" y="5442411"/>
            <a:ext cx="676031" cy="630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684" y="3821474"/>
            <a:ext cx="676031" cy="63096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445301" y="4619435"/>
            <a:ext cx="722651" cy="72265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25058" y="4672833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19929" y="542288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8093" y="4275398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99553" y="37554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56407" y="5384423"/>
            <a:ext cx="722651" cy="722651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444659" y="54318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372941" y="4478597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00165" y="4870056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421623" y="48730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68376" y="4651915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50541" y="398255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236353" y="3985538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492283" y="3794291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65031" y="5536823"/>
            <a:ext cx="722651" cy="722651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928753" y="3809232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4" animBg="1"/>
      <p:bldP spid="37" grpId="5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CC00CC"/>
                </a:solidFill>
              </a:rPr>
              <a:t>P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(Q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R)</a:t>
            </a:r>
            <a:r>
              <a:rPr lang="en-US" dirty="0"/>
              <a:t>;       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</a:t>
            </a:r>
            <a:r>
              <a:rPr lang="en-US" dirty="0">
                <a:solidFill>
                  <a:srgbClr val="CC00CC"/>
                </a:solidFill>
              </a:rPr>
              <a:t> (Raining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Sunny)</a:t>
            </a:r>
          </a:p>
          <a:p>
            <a:pPr lvl="1"/>
            <a:r>
              <a:rPr lang="en-US" dirty="0"/>
              <a:t>Possible world: </a:t>
            </a:r>
            <a:r>
              <a:rPr lang="en-US" dirty="0">
                <a:solidFill>
                  <a:srgbClr val="0000FF"/>
                </a:solidFill>
              </a:rPr>
              <a:t>{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 err="1">
                <a:solidFill>
                  <a:srgbClr val="0000FF"/>
                </a:solidFill>
              </a:rPr>
              <a:t>true,</a:t>
            </a:r>
            <a:r>
              <a:rPr lang="en-US" dirty="0" err="1">
                <a:solidFill>
                  <a:srgbClr val="CC00CC"/>
                </a:solidFill>
              </a:rPr>
              <a:t>Q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 err="1">
                <a:solidFill>
                  <a:srgbClr val="0000FF"/>
                </a:solidFill>
              </a:rPr>
              <a:t>true,</a:t>
            </a:r>
            <a:r>
              <a:rPr lang="en-US" dirty="0" err="1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 err="1">
                <a:solidFill>
                  <a:srgbClr val="0000FF"/>
                </a:solidFill>
              </a:rPr>
              <a:t>false,</a:t>
            </a:r>
            <a:r>
              <a:rPr lang="en-US" dirty="0" err="1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0000FF"/>
                </a:solidFill>
              </a:rPr>
              <a:t>=true}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1101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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is true in a world </a:t>
            </a:r>
            <a:r>
              <a:rPr lang="en-US" dirty="0" err="1"/>
              <a:t>iff</a:t>
            </a:r>
            <a:r>
              <a:rPr lang="en-US" dirty="0"/>
              <a:t>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true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(etc.)</a:t>
            </a:r>
          </a:p>
          <a:p>
            <a:r>
              <a:rPr lang="en-US" dirty="0">
                <a:solidFill>
                  <a:srgbClr val="000090"/>
                </a:solidFill>
              </a:rPr>
              <a:t>First-order logic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x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y P(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Q(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Joe,f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(x))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>
                <a:solidFill>
                  <a:srgbClr val="CC00CC"/>
                </a:solidFill>
              </a:rPr>
              <a:t> f(x)=f(y)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Possible world: Objects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>
                <a:solidFill>
                  <a:srgbClr val="000000"/>
                </a:solidFill>
              </a:rPr>
              <a:t> holds for &lt;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&gt;; </a:t>
            </a:r>
            <a:r>
              <a:rPr lang="en-US" dirty="0">
                <a:solidFill>
                  <a:srgbClr val="CC00CC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)=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C00CC"/>
                </a:solidFill>
              </a:rPr>
              <a:t> Joe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Semantics: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()</a:t>
            </a:r>
            <a:r>
              <a:rPr lang="en-US" dirty="0">
                <a:sym typeface="Symbol"/>
              </a:rPr>
              <a:t> is true in a world if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</a:t>
            </a:r>
            <a:r>
              <a:rPr lang="en-US" dirty="0">
                <a:sym typeface="Symbol"/>
              </a:rPr>
              <a:t>=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baseline="-25000" dirty="0">
                <a:solidFill>
                  <a:srgbClr val="0000FF"/>
                </a:solidFill>
              </a:rPr>
              <a:t> </a:t>
            </a:r>
            <a:r>
              <a:rPr lang="en-US" dirty="0">
                <a:sym typeface="Symbol"/>
              </a:rPr>
              <a:t>and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</a:t>
            </a:r>
            <a:r>
              <a:rPr lang="en-US" dirty="0">
                <a:sym typeface="Symbol"/>
              </a:rPr>
              <a:t> holds for </a:t>
            </a:r>
            <a:r>
              <a:rPr lang="en-US" dirty="0" err="1">
                <a:solidFill>
                  <a:srgbClr val="0000FF"/>
                </a:solidFill>
              </a:rPr>
              <a:t>o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00"/>
                </a:solidFill>
              </a:rPr>
              <a:t>; etc.</a:t>
            </a:r>
          </a:p>
        </p:txBody>
      </p:sp>
    </p:spTree>
    <p:extLst>
      <p:ext uri="{BB962C8B-B14F-4D97-AF65-F5344CB8AC3E}">
        <p14:creationId xmlns:p14="http://schemas.microsoft.com/office/powerpoint/2010/main" val="26565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FA47-6C39-6A42-AAF4-A25C3C4F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logic,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E454-993F-7247-9622-AE0A0832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Relational databases: </a:t>
            </a:r>
          </a:p>
          <a:p>
            <a:pPr lvl="1"/>
            <a:r>
              <a:rPr lang="en-US" dirty="0"/>
              <a:t>Syntax: ground relational sentences, e.g., </a:t>
            </a:r>
            <a:r>
              <a:rPr lang="en-US" i="1" dirty="0">
                <a:solidFill>
                  <a:srgbClr val="CE00BB"/>
                </a:solidFill>
              </a:rPr>
              <a:t>Sibling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 err="1">
                <a:solidFill>
                  <a:srgbClr val="CE00BB"/>
                </a:solidFill>
              </a:rPr>
              <a:t>Ali</a:t>
            </a:r>
            <a:r>
              <a:rPr lang="en-US" dirty="0" err="1">
                <a:solidFill>
                  <a:srgbClr val="CE00BB"/>
                </a:solidFill>
              </a:rPr>
              <a:t>,</a:t>
            </a:r>
            <a:r>
              <a:rPr lang="en-US" i="1" dirty="0" err="1">
                <a:solidFill>
                  <a:srgbClr val="CE00BB"/>
                </a:solidFill>
              </a:rPr>
              <a:t>Bo</a:t>
            </a:r>
            <a:r>
              <a:rPr lang="en-US" dirty="0">
                <a:solidFill>
                  <a:srgbClr val="CE00BB"/>
                </a:solidFill>
              </a:rPr>
              <a:t>)</a:t>
            </a:r>
          </a:p>
          <a:p>
            <a:pPr lvl="1"/>
            <a:r>
              <a:rPr lang="en-US" dirty="0"/>
              <a:t>Possible worlds: (typed) objects and (typed) relations</a:t>
            </a:r>
          </a:p>
          <a:p>
            <a:pPr lvl="1"/>
            <a:r>
              <a:rPr lang="en-US" dirty="0"/>
              <a:t>Semantics: sentences in the DB are true, everything else is false</a:t>
            </a:r>
          </a:p>
          <a:p>
            <a:pPr lvl="2"/>
            <a:r>
              <a:rPr lang="en-US" dirty="0"/>
              <a:t>Cannot express disjunction, implication, universals, etc.</a:t>
            </a:r>
          </a:p>
          <a:p>
            <a:pPr lvl="2"/>
            <a:r>
              <a:rPr lang="en-US" dirty="0"/>
              <a:t>Query language (SQL etc.) typically some variant of first-order logic</a:t>
            </a:r>
          </a:p>
          <a:p>
            <a:pPr lvl="2"/>
            <a:r>
              <a:rPr lang="en-US" dirty="0"/>
              <a:t>Often augmented by first-order rule languages, e.g., </a:t>
            </a:r>
            <a:r>
              <a:rPr lang="en-US" dirty="0" err="1"/>
              <a:t>Datalog</a:t>
            </a:r>
            <a:endParaRPr lang="en-US" dirty="0"/>
          </a:p>
          <a:p>
            <a:pPr lvl="1"/>
            <a:r>
              <a:rPr lang="en-US" dirty="0"/>
              <a:t>Knowledge graphs (roughly: relational DB + ontology of types and relations)</a:t>
            </a:r>
          </a:p>
          <a:p>
            <a:pPr lvl="2"/>
            <a:r>
              <a:rPr lang="en-US" dirty="0"/>
              <a:t>Google Knowledge Graph: 5 billion entities, 500 billion facts, &gt;30% of queries</a:t>
            </a:r>
          </a:p>
          <a:p>
            <a:pPr lvl="2"/>
            <a:r>
              <a:rPr lang="en-US" dirty="0"/>
              <a:t>Facebook network: 2.93 billion people, trillions of posts, maybe quadrillions of facts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2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7710"/>
            <a:ext cx="113792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(“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or “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follows from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</a:t>
            </a:r>
            <a:r>
              <a:rPr lang="en-US" dirty="0"/>
              <a:t>) </a:t>
            </a:r>
            <a:r>
              <a:rPr lang="en-US" dirty="0" err="1"/>
              <a:t>iff</a:t>
            </a:r>
            <a:r>
              <a:rPr lang="en-US" dirty="0"/>
              <a:t>           </a:t>
            </a:r>
            <a:r>
              <a:rPr lang="en-US" u="sng" dirty="0"/>
              <a:t>in every world where </a:t>
            </a:r>
            <a:r>
              <a:rPr lang="en-US" u="sng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u="sng" dirty="0"/>
              <a:t> is true, </a:t>
            </a:r>
            <a:r>
              <a:rPr lang="en-US" u="sng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u="sng" dirty="0"/>
              <a:t> is also true</a:t>
            </a:r>
          </a:p>
          <a:p>
            <a:pPr lvl="1"/>
            <a:r>
              <a:rPr lang="en-US" dirty="0"/>
              <a:t>I.e., the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-worlds are a </a:t>
            </a:r>
            <a:r>
              <a:rPr lang="en-US" b="1" i="1" u="sng" dirty="0"/>
              <a:t>subset</a:t>
            </a:r>
            <a:r>
              <a:rPr lang="en-US" dirty="0"/>
              <a:t> of the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-worlds [</a:t>
            </a:r>
            <a:r>
              <a:rPr lang="en-US" b="1" i="1" dirty="0">
                <a:solidFill>
                  <a:srgbClr val="FF0000"/>
                </a:solidFill>
              </a:rPr>
              <a:t>models</a:t>
            </a:r>
            <a:r>
              <a:rPr lang="en-US" dirty="0"/>
              <a:t>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models</a:t>
            </a:r>
            <a:r>
              <a:rPr lang="en-US" dirty="0"/>
              <a:t>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)]</a:t>
            </a:r>
          </a:p>
          <a:p>
            <a:r>
              <a:rPr lang="en-US" dirty="0"/>
              <a:t>In the example,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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</a:t>
            </a:r>
          </a:p>
          <a:p>
            <a:r>
              <a:rPr lang="en-US" dirty="0"/>
              <a:t>(Say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/>
              <a:t>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Q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R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S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W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/>
              <a:t> 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Q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896" y="4597542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761" y="5341055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2</a:t>
            </a:r>
            <a:endParaRPr lang="en-US" sz="3200" baseline="-25000" dirty="0">
              <a:solidFill>
                <a:srgbClr val="CC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93615" y="3678034"/>
            <a:ext cx="6262976" cy="25177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36" y="5451777"/>
            <a:ext cx="676031" cy="6309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04" y="4662775"/>
            <a:ext cx="676031" cy="6309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2" y="4289742"/>
            <a:ext cx="676031" cy="6309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23" y="4682966"/>
            <a:ext cx="676031" cy="630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40" y="3762606"/>
            <a:ext cx="676031" cy="630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45" y="3805541"/>
            <a:ext cx="676031" cy="6309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693" y="4877449"/>
            <a:ext cx="676031" cy="630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52" y="4875746"/>
            <a:ext cx="676031" cy="630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487" y="3999172"/>
            <a:ext cx="676031" cy="6309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01" y="4501861"/>
            <a:ext cx="676031" cy="6309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07" y="5442411"/>
            <a:ext cx="676031" cy="630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684" y="3821474"/>
            <a:ext cx="676031" cy="63096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445301" y="4619435"/>
            <a:ext cx="722651" cy="72265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25058" y="4672833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19929" y="542288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8093" y="4275398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99553" y="37554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56407" y="5384423"/>
            <a:ext cx="722651" cy="722651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444659" y="54318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372941" y="4478597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00165" y="4870056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421623" y="48730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68376" y="4651915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50541" y="398255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492283" y="3794291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0808005" y="3735213"/>
            <a:ext cx="896422" cy="836991"/>
          </a:xfrm>
          <a:custGeom>
            <a:avLst/>
            <a:gdLst>
              <a:gd name="connsiteX0" fmla="*/ 771407 w 896422"/>
              <a:gd name="connsiteY0" fmla="*/ 119611 h 836991"/>
              <a:gd name="connsiteX1" fmla="*/ 502466 w 896422"/>
              <a:gd name="connsiteY1" fmla="*/ 81 h 836991"/>
              <a:gd name="connsiteX2" fmla="*/ 128936 w 896422"/>
              <a:gd name="connsiteY2" fmla="*/ 104669 h 836991"/>
              <a:gd name="connsiteX3" fmla="*/ 24348 w 896422"/>
              <a:gd name="connsiteY3" fmla="*/ 313846 h 836991"/>
              <a:gd name="connsiteX4" fmla="*/ 9407 w 896422"/>
              <a:gd name="connsiteY4" fmla="*/ 567846 h 836991"/>
              <a:gd name="connsiteX5" fmla="*/ 143877 w 896422"/>
              <a:gd name="connsiteY5" fmla="*/ 747140 h 836991"/>
              <a:gd name="connsiteX6" fmla="*/ 442701 w 896422"/>
              <a:gd name="connsiteY6" fmla="*/ 836787 h 836991"/>
              <a:gd name="connsiteX7" fmla="*/ 726583 w 896422"/>
              <a:gd name="connsiteY7" fmla="*/ 762081 h 836991"/>
              <a:gd name="connsiteX8" fmla="*/ 861054 w 896422"/>
              <a:gd name="connsiteY8" fmla="*/ 493140 h 836991"/>
              <a:gd name="connsiteX9" fmla="*/ 890936 w 896422"/>
              <a:gd name="connsiteY9" fmla="*/ 298905 h 836991"/>
              <a:gd name="connsiteX10" fmla="*/ 771407 w 896422"/>
              <a:gd name="connsiteY10" fmla="*/ 119611 h 8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6422" h="836991">
                <a:moveTo>
                  <a:pt x="771407" y="119611"/>
                </a:moveTo>
                <a:cubicBezTo>
                  <a:pt x="706662" y="69807"/>
                  <a:pt x="609544" y="2571"/>
                  <a:pt x="502466" y="81"/>
                </a:cubicBezTo>
                <a:cubicBezTo>
                  <a:pt x="395387" y="-2409"/>
                  <a:pt x="208622" y="52375"/>
                  <a:pt x="128936" y="104669"/>
                </a:cubicBezTo>
                <a:cubicBezTo>
                  <a:pt x="49250" y="156963"/>
                  <a:pt x="44269" y="236650"/>
                  <a:pt x="24348" y="313846"/>
                </a:cubicBezTo>
                <a:cubicBezTo>
                  <a:pt x="4427" y="391042"/>
                  <a:pt x="-10514" y="495630"/>
                  <a:pt x="9407" y="567846"/>
                </a:cubicBezTo>
                <a:cubicBezTo>
                  <a:pt x="29328" y="640062"/>
                  <a:pt x="71661" y="702317"/>
                  <a:pt x="143877" y="747140"/>
                </a:cubicBezTo>
                <a:cubicBezTo>
                  <a:pt x="216093" y="791963"/>
                  <a:pt x="345583" y="834297"/>
                  <a:pt x="442701" y="836787"/>
                </a:cubicBezTo>
                <a:cubicBezTo>
                  <a:pt x="539819" y="839277"/>
                  <a:pt x="656857" y="819356"/>
                  <a:pt x="726583" y="762081"/>
                </a:cubicBezTo>
                <a:cubicBezTo>
                  <a:pt x="796309" y="704806"/>
                  <a:pt x="833662" y="570336"/>
                  <a:pt x="861054" y="493140"/>
                </a:cubicBezTo>
                <a:cubicBezTo>
                  <a:pt x="888446" y="415944"/>
                  <a:pt x="905877" y="363650"/>
                  <a:pt x="890936" y="298905"/>
                </a:cubicBezTo>
                <a:cubicBezTo>
                  <a:pt x="875995" y="234160"/>
                  <a:pt x="836152" y="169415"/>
                  <a:pt x="771407" y="119611"/>
                </a:cubicBezTo>
                <a:close/>
              </a:path>
            </a:pathLst>
          </a:cu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362421" y="3630706"/>
            <a:ext cx="4502398" cy="2547948"/>
          </a:xfrm>
          <a:custGeom>
            <a:avLst/>
            <a:gdLst>
              <a:gd name="connsiteX0" fmla="*/ 4351461 w 4502398"/>
              <a:gd name="connsiteY0" fmla="*/ 194235 h 2547948"/>
              <a:gd name="connsiteX1" fmla="*/ 4112403 w 4502398"/>
              <a:gd name="connsiteY1" fmla="*/ 44823 h 2547948"/>
              <a:gd name="connsiteX2" fmla="*/ 3753814 w 4502398"/>
              <a:gd name="connsiteY2" fmla="*/ 0 h 2547948"/>
              <a:gd name="connsiteX3" fmla="*/ 2946991 w 4502398"/>
              <a:gd name="connsiteY3" fmla="*/ 14941 h 2547948"/>
              <a:gd name="connsiteX4" fmla="*/ 2020638 w 4502398"/>
              <a:gd name="connsiteY4" fmla="*/ 14941 h 2547948"/>
              <a:gd name="connsiteX5" fmla="*/ 1243697 w 4502398"/>
              <a:gd name="connsiteY5" fmla="*/ 44823 h 2547948"/>
              <a:gd name="connsiteX6" fmla="*/ 362167 w 4502398"/>
              <a:gd name="connsiteY6" fmla="*/ 74706 h 2547948"/>
              <a:gd name="connsiteX7" fmla="*/ 123108 w 4502398"/>
              <a:gd name="connsiteY7" fmla="*/ 209176 h 2547948"/>
              <a:gd name="connsiteX8" fmla="*/ 48403 w 4502398"/>
              <a:gd name="connsiteY8" fmla="*/ 627529 h 2547948"/>
              <a:gd name="connsiteX9" fmla="*/ 197814 w 4502398"/>
              <a:gd name="connsiteY9" fmla="*/ 911412 h 2547948"/>
              <a:gd name="connsiteX10" fmla="*/ 123108 w 4502398"/>
              <a:gd name="connsiteY10" fmla="*/ 1135529 h 2547948"/>
              <a:gd name="connsiteX11" fmla="*/ 3579 w 4502398"/>
              <a:gd name="connsiteY11" fmla="*/ 1524000 h 2547948"/>
              <a:gd name="connsiteX12" fmla="*/ 272520 w 4502398"/>
              <a:gd name="connsiteY12" fmla="*/ 1852706 h 2547948"/>
              <a:gd name="connsiteX13" fmla="*/ 1139108 w 4502398"/>
              <a:gd name="connsiteY13" fmla="*/ 2091765 h 2547948"/>
              <a:gd name="connsiteX14" fmla="*/ 2558520 w 4502398"/>
              <a:gd name="connsiteY14" fmla="*/ 2360706 h 2547948"/>
              <a:gd name="connsiteX15" fmla="*/ 3230873 w 4502398"/>
              <a:gd name="connsiteY15" fmla="*/ 2465294 h 2547948"/>
              <a:gd name="connsiteX16" fmla="*/ 3559579 w 4502398"/>
              <a:gd name="connsiteY16" fmla="*/ 2525059 h 2547948"/>
              <a:gd name="connsiteX17" fmla="*/ 4142285 w 4502398"/>
              <a:gd name="connsiteY17" fmla="*/ 2061882 h 2547948"/>
              <a:gd name="connsiteX18" fmla="*/ 4411226 w 4502398"/>
              <a:gd name="connsiteY18" fmla="*/ 1240118 h 2547948"/>
              <a:gd name="connsiteX19" fmla="*/ 4500873 w 4502398"/>
              <a:gd name="connsiteY19" fmla="*/ 552823 h 2547948"/>
              <a:gd name="connsiteX20" fmla="*/ 4351461 w 4502398"/>
              <a:gd name="connsiteY20" fmla="*/ 194235 h 25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02398" h="2547948">
                <a:moveTo>
                  <a:pt x="4351461" y="194235"/>
                </a:moveTo>
                <a:cubicBezTo>
                  <a:pt x="4286716" y="109568"/>
                  <a:pt x="4212011" y="77195"/>
                  <a:pt x="4112403" y="44823"/>
                </a:cubicBezTo>
                <a:cubicBezTo>
                  <a:pt x="4012795" y="12450"/>
                  <a:pt x="3753814" y="0"/>
                  <a:pt x="3753814" y="0"/>
                </a:cubicBezTo>
                <a:lnTo>
                  <a:pt x="2946991" y="14941"/>
                </a:lnTo>
                <a:lnTo>
                  <a:pt x="2020638" y="14941"/>
                </a:lnTo>
                <a:cubicBezTo>
                  <a:pt x="1736756" y="19921"/>
                  <a:pt x="1243697" y="44823"/>
                  <a:pt x="1243697" y="44823"/>
                </a:cubicBezTo>
                <a:cubicBezTo>
                  <a:pt x="967285" y="54784"/>
                  <a:pt x="548932" y="47314"/>
                  <a:pt x="362167" y="74706"/>
                </a:cubicBezTo>
                <a:cubicBezTo>
                  <a:pt x="175402" y="102098"/>
                  <a:pt x="175402" y="117039"/>
                  <a:pt x="123108" y="209176"/>
                </a:cubicBezTo>
                <a:cubicBezTo>
                  <a:pt x="70814" y="301313"/>
                  <a:pt x="35952" y="510490"/>
                  <a:pt x="48403" y="627529"/>
                </a:cubicBezTo>
                <a:cubicBezTo>
                  <a:pt x="60854" y="744568"/>
                  <a:pt x="185363" y="826745"/>
                  <a:pt x="197814" y="911412"/>
                </a:cubicBezTo>
                <a:cubicBezTo>
                  <a:pt x="210265" y="996079"/>
                  <a:pt x="155480" y="1033431"/>
                  <a:pt x="123108" y="1135529"/>
                </a:cubicBezTo>
                <a:cubicBezTo>
                  <a:pt x="90736" y="1237627"/>
                  <a:pt x="-21323" y="1404471"/>
                  <a:pt x="3579" y="1524000"/>
                </a:cubicBezTo>
                <a:cubicBezTo>
                  <a:pt x="28481" y="1643530"/>
                  <a:pt x="83265" y="1758079"/>
                  <a:pt x="272520" y="1852706"/>
                </a:cubicBezTo>
                <a:cubicBezTo>
                  <a:pt x="461775" y="1947333"/>
                  <a:pt x="758108" y="2007098"/>
                  <a:pt x="1139108" y="2091765"/>
                </a:cubicBezTo>
                <a:cubicBezTo>
                  <a:pt x="1520108" y="2176432"/>
                  <a:pt x="2209893" y="2298451"/>
                  <a:pt x="2558520" y="2360706"/>
                </a:cubicBezTo>
                <a:cubicBezTo>
                  <a:pt x="2907147" y="2422961"/>
                  <a:pt x="3064030" y="2437902"/>
                  <a:pt x="3230873" y="2465294"/>
                </a:cubicBezTo>
                <a:cubicBezTo>
                  <a:pt x="3397716" y="2492686"/>
                  <a:pt x="3407677" y="2592294"/>
                  <a:pt x="3559579" y="2525059"/>
                </a:cubicBezTo>
                <a:cubicBezTo>
                  <a:pt x="3711481" y="2457824"/>
                  <a:pt x="4000344" y="2276039"/>
                  <a:pt x="4142285" y="2061882"/>
                </a:cubicBezTo>
                <a:cubicBezTo>
                  <a:pt x="4284226" y="1847725"/>
                  <a:pt x="4351461" y="1491628"/>
                  <a:pt x="4411226" y="1240118"/>
                </a:cubicBezTo>
                <a:cubicBezTo>
                  <a:pt x="4470991" y="988608"/>
                  <a:pt x="4510834" y="727137"/>
                  <a:pt x="4500873" y="552823"/>
                </a:cubicBezTo>
                <a:cubicBezTo>
                  <a:pt x="4490912" y="378509"/>
                  <a:pt x="4416206" y="278902"/>
                  <a:pt x="4351461" y="194235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A proof is a </a:t>
            </a:r>
            <a:r>
              <a:rPr lang="en-US" b="1" i="1" dirty="0">
                <a:solidFill>
                  <a:srgbClr val="0000FF"/>
                </a:solidFill>
              </a:rPr>
              <a:t>demonstration</a:t>
            </a:r>
            <a:r>
              <a:rPr lang="en-US" dirty="0"/>
              <a:t> of entailment between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Sound</a:t>
            </a:r>
            <a:r>
              <a:rPr lang="en-US" dirty="0">
                <a:sym typeface="Symbol"/>
              </a:rPr>
              <a:t> algorithm: everything it claims to prove is in fact entailed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Complete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algorithm: every that is entailed can be proved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endParaRPr lang="en-US" dirty="0">
              <a:sym typeface="Symbo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Method 1: </a:t>
            </a:r>
            <a:r>
              <a:rPr lang="en-US" b="1" i="1" dirty="0">
                <a:solidFill>
                  <a:srgbClr val="FF0000"/>
                </a:solidFill>
              </a:rPr>
              <a:t>model-checking</a:t>
            </a:r>
          </a:p>
          <a:p>
            <a:pPr lvl="1"/>
            <a:r>
              <a:rPr lang="en-US" dirty="0"/>
              <a:t>For every possible world, 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>
                <a:sym typeface="Symbol"/>
              </a:rPr>
              <a:t>is true m</a:t>
            </a:r>
            <a:r>
              <a:rPr lang="en-US" dirty="0"/>
              <a:t>ake sure that </a:t>
            </a:r>
            <a:r>
              <a:rPr lang="en-US" dirty="0">
                <a:sym typeface="Symbol"/>
              </a:rPr>
              <a:t>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ym typeface="Symbol"/>
              </a:rPr>
              <a:t> true too</a:t>
            </a:r>
          </a:p>
          <a:p>
            <a:pPr lvl="1"/>
            <a:r>
              <a:rPr lang="en-US" dirty="0">
                <a:sym typeface="Symbol"/>
              </a:rPr>
              <a:t>OK for propositional logic (finitely many worlds); not easy for first-order logic</a:t>
            </a:r>
          </a:p>
          <a:p>
            <a:r>
              <a:rPr lang="en-US" dirty="0">
                <a:sym typeface="Symbol"/>
              </a:rPr>
              <a:t>Method 2: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theorem-proving</a:t>
            </a:r>
          </a:p>
          <a:p>
            <a:pPr lvl="1"/>
            <a:r>
              <a:rPr lang="en-US" dirty="0">
                <a:sym typeface="Symbol"/>
              </a:rPr>
              <a:t>Search for a sequence of proof steps (applications of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inference rules</a:t>
            </a:r>
            <a:r>
              <a:rPr lang="en-US" dirty="0">
                <a:sym typeface="Symbol"/>
              </a:rPr>
              <a:t>) leading from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to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E.g., from 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(P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>
                <a:solidFill>
                  <a:srgbClr val="CC00CC"/>
                </a:solidFill>
              </a:rPr>
              <a:t> Q)</a:t>
            </a:r>
            <a:r>
              <a:rPr lang="en-US" dirty="0"/>
              <a:t>, infer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by </a:t>
            </a:r>
            <a:r>
              <a:rPr lang="en-US" b="1" i="1" dirty="0">
                <a:solidFill>
                  <a:srgbClr val="FF0000"/>
                </a:solidFill>
              </a:rPr>
              <a:t>Modus Ponens</a:t>
            </a:r>
            <a:endParaRPr lang="en-US" dirty="0">
              <a:sym typeface="Symbo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a set of proposition symbols {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/>
              <a:t>,…,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(we often add </a:t>
            </a:r>
            <a:r>
              <a:rPr lang="en-US" dirty="0">
                <a:solidFill>
                  <a:srgbClr val="CC00CC"/>
                </a:solidFill>
              </a:rPr>
              <a:t>True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False</a:t>
            </a:r>
            <a:r>
              <a:rPr lang="en-US" dirty="0"/>
              <a:t> for convenience)</a:t>
            </a:r>
          </a:p>
          <a:p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i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/>
              <a:t>is a sentence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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And p.s. there are no other sentences!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be a model assigning </a:t>
            </a:r>
            <a:r>
              <a:rPr lang="en-US" dirty="0">
                <a:solidFill>
                  <a:srgbClr val="0000FF"/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 to {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/>
              <a:t>,…,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r>
              <a:rPr lang="en-US" dirty="0"/>
              <a:t>} 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/>
              <a:t>is a symbol then </a:t>
            </a:r>
            <a:r>
              <a:rPr lang="en-US" dirty="0">
                <a:solidFill>
                  <a:srgbClr val="333299"/>
                </a:solidFill>
                <a:sym typeface="Symbol"/>
              </a:rPr>
              <a:t>its truth value is given </a:t>
            </a:r>
            <a:r>
              <a:rPr lang="en-US" dirty="0"/>
              <a:t>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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false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</a:t>
            </a:r>
            <a:r>
              <a:rPr lang="en-US" u="sng" dirty="0"/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false in </a:t>
            </a:r>
            <a:r>
              <a:rPr lang="en-US" i="1" dirty="0">
                <a:solidFill>
                  <a:srgbClr val="CE00BB"/>
                </a:solidFill>
              </a:rPr>
              <a:t>m </a:t>
            </a:r>
            <a:r>
              <a:rPr lang="en-US" u="sng" dirty="0"/>
              <a:t>or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</a:t>
            </a:r>
            <a:r>
              <a:rPr lang="en-US" u="sng" dirty="0"/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E00BB"/>
                </a:solidFill>
              </a:rPr>
              <a:t>Simulated Annealing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087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8768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Stationary distribution (Boltzmann): </a:t>
            </a:r>
            <a:r>
              <a:rPr lang="en-US" sz="2400" i="1" dirty="0">
                <a:solidFill>
                  <a:srgbClr val="CE00BB"/>
                </a:solidFill>
              </a:rPr>
              <a:t>P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>
                <a:solidFill>
                  <a:srgbClr val="CE00BB"/>
                </a:solidFill>
              </a:rPr>
              <a:t>)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</a:t>
            </a:r>
            <a:r>
              <a:rPr lang="en-US" sz="2400" dirty="0">
                <a:solidFill>
                  <a:srgbClr val="CE00BB"/>
                </a:solidFill>
              </a:rPr>
              <a:t> </a:t>
            </a:r>
            <a:r>
              <a:rPr lang="en-US" sz="2400" i="1" dirty="0" err="1">
                <a:solidFill>
                  <a:srgbClr val="CE00BB"/>
                </a:solidFill>
              </a:rPr>
              <a:t>e</a:t>
            </a:r>
            <a:r>
              <a:rPr lang="en-US" sz="2400" i="1" baseline="30000" dirty="0" err="1">
                <a:solidFill>
                  <a:srgbClr val="CE00BB"/>
                </a:solidFill>
              </a:rPr>
              <a:t>E</a:t>
            </a:r>
            <a:r>
              <a:rPr lang="en-US" sz="2400" baseline="30000" dirty="0">
                <a:solidFill>
                  <a:srgbClr val="CE00BB"/>
                </a:solidFill>
              </a:rPr>
              <a:t>(</a:t>
            </a:r>
            <a:r>
              <a:rPr lang="en-US" sz="2400" i="1" baseline="30000" dirty="0">
                <a:solidFill>
                  <a:srgbClr val="CE00BB"/>
                </a:solidFill>
              </a:rPr>
              <a:t>x</a:t>
            </a:r>
            <a:r>
              <a:rPr lang="en-US" sz="2400" baseline="30000" dirty="0">
                <a:solidFill>
                  <a:srgbClr val="CE00BB"/>
                </a:solidFill>
              </a:rPr>
              <a:t>)/</a:t>
            </a:r>
            <a:r>
              <a:rPr lang="en-US" sz="2400" i="1" baseline="30000" dirty="0">
                <a:solidFill>
                  <a:srgbClr val="CE00BB"/>
                </a:solidFill>
              </a:rPr>
              <a:t>T</a:t>
            </a:r>
            <a:r>
              <a:rPr lang="en-US" sz="2400" dirty="0">
                <a:solidFill>
                  <a:srgbClr val="CE00BB"/>
                </a:solidFill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i="1" dirty="0">
                <a:solidFill>
                  <a:srgbClr val="CE00BB"/>
                </a:solidFill>
              </a:rPr>
              <a:t>T</a:t>
            </a:r>
            <a:r>
              <a:rPr lang="en-US" sz="2400" dirty="0"/>
              <a:t> decreased slowly enough, will converge to optimal state!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Proof sketch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Consider two adjacent states 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CE00BB"/>
                </a:solidFill>
              </a:rPr>
              <a:t>y</a:t>
            </a:r>
            <a:r>
              <a:rPr lang="en-US" sz="2400" dirty="0"/>
              <a:t> with </a:t>
            </a:r>
            <a:r>
              <a:rPr lang="en-US" sz="2400" i="1" dirty="0">
                <a:solidFill>
                  <a:srgbClr val="CE00BB"/>
                </a:solidFill>
              </a:rPr>
              <a:t>E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y</a:t>
            </a:r>
            <a:r>
              <a:rPr lang="en-US" sz="2400" dirty="0">
                <a:solidFill>
                  <a:srgbClr val="CE00BB"/>
                </a:solidFill>
              </a:rPr>
              <a:t>) &gt; </a:t>
            </a:r>
            <a:r>
              <a:rPr lang="en-US" sz="2400" i="1" dirty="0">
                <a:solidFill>
                  <a:srgbClr val="CE00BB"/>
                </a:solidFill>
              </a:rPr>
              <a:t>E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>
                <a:solidFill>
                  <a:srgbClr val="CE00BB"/>
                </a:solidFill>
              </a:rPr>
              <a:t>)</a:t>
            </a:r>
            <a:r>
              <a:rPr lang="en-US" sz="2400" dirty="0"/>
              <a:t> [high is good]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Assume </a:t>
            </a:r>
            <a:r>
              <a:rPr lang="en-US" sz="2400" i="1" dirty="0" err="1">
                <a:solidFill>
                  <a:srgbClr val="CE00BB"/>
                </a:solidFill>
              </a:rPr>
              <a:t>x</a:t>
            </a:r>
            <a:r>
              <a:rPr lang="en-US" dirty="0" err="1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sz="2400" i="1" dirty="0" err="1">
                <a:solidFill>
                  <a:srgbClr val="CE00BB"/>
                </a:solidFill>
              </a:rPr>
              <a:t>y</a:t>
            </a:r>
            <a:r>
              <a:rPr lang="en-US" sz="2400" dirty="0"/>
              <a:t> and </a:t>
            </a:r>
            <a:r>
              <a:rPr lang="en-US" sz="2400" i="1" dirty="0" err="1">
                <a:solidFill>
                  <a:srgbClr val="CE00BB"/>
                </a:solidFill>
              </a:rPr>
              <a:t>y</a:t>
            </a:r>
            <a:r>
              <a:rPr lang="en-US" sz="2400" dirty="0" err="1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sz="2400" i="1" dirty="0" err="1">
                <a:solidFill>
                  <a:srgbClr val="CE00BB"/>
                </a:solidFill>
                <a:sym typeface="Symbol" pitchFamily="2" charset="2"/>
              </a:rPr>
              <a:t>x</a:t>
            </a:r>
            <a:r>
              <a:rPr lang="en-US" sz="2400" dirty="0"/>
              <a:t> and outdegrees </a:t>
            </a:r>
            <a:r>
              <a:rPr lang="en-US" sz="2400" i="1" dirty="0">
                <a:solidFill>
                  <a:srgbClr val="CE00BB"/>
                </a:solidFill>
              </a:rPr>
              <a:t>D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>
                <a:solidFill>
                  <a:srgbClr val="CE00BB"/>
                </a:solidFill>
              </a:rPr>
              <a:t>) = </a:t>
            </a:r>
            <a:r>
              <a:rPr lang="en-US" sz="2400" i="1" dirty="0">
                <a:solidFill>
                  <a:srgbClr val="CE00BB"/>
                </a:solidFill>
              </a:rPr>
              <a:t>D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y</a:t>
            </a:r>
            <a:r>
              <a:rPr lang="en-US" sz="2400" dirty="0">
                <a:solidFill>
                  <a:srgbClr val="CE00BB"/>
                </a:solidFill>
              </a:rPr>
              <a:t>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E00BB"/>
                </a:solidFill>
              </a:rPr>
              <a:t>= </a:t>
            </a:r>
            <a:r>
              <a:rPr lang="en-US" sz="2400" i="1" dirty="0">
                <a:solidFill>
                  <a:srgbClr val="CE00BB"/>
                </a:solidFill>
              </a:rPr>
              <a:t>D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Let </a:t>
            </a:r>
            <a:r>
              <a:rPr lang="en-US" sz="2400" i="1" dirty="0">
                <a:solidFill>
                  <a:srgbClr val="CE00BB"/>
                </a:solidFill>
              </a:rPr>
              <a:t>P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>
                <a:solidFill>
                  <a:srgbClr val="CE00BB"/>
                </a:solidFill>
              </a:rPr>
              <a:t>)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CE00BB"/>
                </a:solidFill>
              </a:rPr>
              <a:t>P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>
                <a:solidFill>
                  <a:srgbClr val="CE00BB"/>
                </a:solidFill>
              </a:rPr>
              <a:t>y</a:t>
            </a:r>
            <a:r>
              <a:rPr lang="en-US" sz="2400" dirty="0">
                <a:solidFill>
                  <a:srgbClr val="CE00BB"/>
                </a:solidFill>
              </a:rPr>
              <a:t>)</a:t>
            </a:r>
            <a:r>
              <a:rPr lang="en-US" sz="2400" dirty="0"/>
              <a:t> be the equilibrium occupancy probabilities at </a:t>
            </a:r>
            <a:r>
              <a:rPr lang="en-US" sz="2400" i="1" dirty="0">
                <a:solidFill>
                  <a:srgbClr val="CE00BB"/>
                </a:solidFill>
              </a:rPr>
              <a:t>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Let </a:t>
            </a:r>
            <a:r>
              <a:rPr lang="en-US" sz="2400" i="1" dirty="0">
                <a:solidFill>
                  <a:srgbClr val="CE00BB"/>
                </a:solidFill>
              </a:rPr>
              <a:t>P</a:t>
            </a:r>
            <a:r>
              <a:rPr lang="en-US" sz="2400" dirty="0">
                <a:solidFill>
                  <a:srgbClr val="CE00BB"/>
                </a:solidFill>
              </a:rPr>
              <a:t>(</a:t>
            </a:r>
            <a:r>
              <a:rPr lang="en-US" sz="2400" i="1" dirty="0" err="1">
                <a:solidFill>
                  <a:srgbClr val="CE00BB"/>
                </a:solidFill>
              </a:rPr>
              <a:t>x</a:t>
            </a:r>
            <a:r>
              <a:rPr lang="en-US" sz="2400" dirty="0" err="1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sz="2400" i="1" dirty="0" err="1">
                <a:solidFill>
                  <a:srgbClr val="CE00BB"/>
                </a:solidFill>
              </a:rPr>
              <a:t>y</a:t>
            </a:r>
            <a:r>
              <a:rPr lang="en-US" sz="2400" dirty="0">
                <a:solidFill>
                  <a:srgbClr val="CE00BB"/>
                </a:solidFill>
              </a:rPr>
              <a:t>) </a:t>
            </a:r>
            <a:r>
              <a:rPr lang="en-US" sz="2400" dirty="0"/>
              <a:t>be the probability that state </a:t>
            </a:r>
            <a:r>
              <a:rPr lang="en-US" sz="2400" i="1" dirty="0">
                <a:solidFill>
                  <a:srgbClr val="CE00BB"/>
                </a:solidFill>
              </a:rPr>
              <a:t>x</a:t>
            </a:r>
            <a:r>
              <a:rPr lang="en-US" sz="2400" dirty="0"/>
              <a:t> transitions to state </a:t>
            </a:r>
            <a:r>
              <a:rPr lang="en-US" sz="2400" i="1" dirty="0">
                <a:solidFill>
                  <a:srgbClr val="CE00BB"/>
                </a:solidFill>
              </a:rPr>
              <a:t>y</a:t>
            </a: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445E81-7727-225F-70F3-1A1BE9144D8B}"/>
              </a:ext>
            </a:extLst>
          </p:cNvPr>
          <p:cNvGrpSpPr/>
          <p:nvPr/>
        </p:nvGrpSpPr>
        <p:grpSpPr>
          <a:xfrm>
            <a:off x="9070769" y="4524497"/>
            <a:ext cx="2218705" cy="1318163"/>
            <a:chOff x="9070769" y="4524497"/>
            <a:chExt cx="2218705" cy="131816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776C51-239D-F210-C003-03180950F868}"/>
                </a:ext>
              </a:extLst>
            </p:cNvPr>
            <p:cNvSpPr/>
            <p:nvPr/>
          </p:nvSpPr>
          <p:spPr>
            <a:xfrm>
              <a:off x="9405257" y="4928260"/>
              <a:ext cx="510639" cy="5106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CE00BB"/>
                  </a:solidFill>
                </a:rPr>
                <a:t>x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CC6189-BF3E-BA01-F9C0-535124B12C8E}"/>
                </a:ext>
              </a:extLst>
            </p:cNvPr>
            <p:cNvSpPr/>
            <p:nvPr/>
          </p:nvSpPr>
          <p:spPr>
            <a:xfrm>
              <a:off x="10448306" y="4928259"/>
              <a:ext cx="510639" cy="5106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CE00BB"/>
                  </a:solidFill>
                </a:rPr>
                <a:t>y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BB36E21-0609-FA4B-8B5D-019D7BD52117}"/>
                </a:ext>
              </a:extLst>
            </p:cNvPr>
            <p:cNvCxnSpPr>
              <a:stCxn id="2" idx="0"/>
            </p:cNvCxnSpPr>
            <p:nvPr/>
          </p:nvCxnSpPr>
          <p:spPr>
            <a:xfrm flipH="1" flipV="1">
              <a:off x="9660576" y="4555133"/>
              <a:ext cx="1" cy="3731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4DC54C6-6033-3474-A7F7-3A1C808BD36D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 flipV="1">
              <a:off x="9070769" y="5183578"/>
              <a:ext cx="334488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08CEBF-7795-0BF6-C73D-BB42B44202A0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 flipH="1">
              <a:off x="9660576" y="5438899"/>
              <a:ext cx="1" cy="4037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377F4A-FC3B-6D99-2499-4DED12723829}"/>
                </a:ext>
              </a:extLst>
            </p:cNvPr>
            <p:cNvCxnSpPr>
              <a:cxnSpLocks/>
              <a:stCxn id="3" idx="2"/>
              <a:endCxn id="2" idx="6"/>
            </p:cNvCxnSpPr>
            <p:nvPr/>
          </p:nvCxnSpPr>
          <p:spPr>
            <a:xfrm flipH="1">
              <a:off x="9915896" y="5183579"/>
              <a:ext cx="5324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D6D3A9-6014-F56B-0012-292AFF159CE2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0703626" y="4524497"/>
              <a:ext cx="0" cy="403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B00465-A10B-4280-F277-9E769EFCFCD7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 flipH="1">
              <a:off x="10703625" y="5438898"/>
              <a:ext cx="1" cy="403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93CD1-E932-68BC-DAAB-B88337545E6B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10958945" y="5183578"/>
              <a:ext cx="33052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18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Partially observable </a:t>
            </a:r>
            <a:r>
              <a:rPr lang="en-US" dirty="0" err="1"/>
              <a:t>Pacman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95294"/>
            <a:ext cx="12191999" cy="5662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Pacman knows the map but perceives just wall/gap to NSEW</a:t>
            </a:r>
          </a:p>
          <a:p>
            <a:r>
              <a:rPr lang="en-US" dirty="0"/>
              <a:t>Formulation: </a:t>
            </a:r>
            <a:r>
              <a:rPr lang="en-US" b="1" i="1" dirty="0"/>
              <a:t>what variables do we need?</a:t>
            </a:r>
          </a:p>
          <a:p>
            <a:pPr lvl="1"/>
            <a:r>
              <a:rPr lang="en-US" dirty="0"/>
              <a:t>Wall locations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Wall_0,0</a:t>
            </a:r>
            <a:r>
              <a:rPr lang="en-US" dirty="0"/>
              <a:t>   there is a wall at [0,0]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Wall_0,1</a:t>
            </a:r>
            <a:r>
              <a:rPr lang="en-US" dirty="0"/>
              <a:t>   there is a wall at [0,1], etc. 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symbols for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locations)</a:t>
            </a:r>
          </a:p>
          <a:p>
            <a:pPr lvl="1"/>
            <a:r>
              <a:rPr lang="en-US" dirty="0"/>
              <a:t>Percepts</a:t>
            </a:r>
          </a:p>
          <a:p>
            <a:pPr lvl="2"/>
            <a:r>
              <a:rPr lang="en-US" dirty="0" err="1">
                <a:solidFill>
                  <a:srgbClr val="CC00CC"/>
                </a:solidFill>
              </a:rPr>
              <a:t>Blocked_W</a:t>
            </a:r>
            <a:r>
              <a:rPr lang="en-US" dirty="0"/>
              <a:t> (blocked by wall to my West) etc.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Blocked_W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(blocked by wall to my West </a:t>
            </a:r>
            <a:r>
              <a:rPr lang="en-US" b="1" i="1" u="sng" dirty="0">
                <a:solidFill>
                  <a:srgbClr val="00B050"/>
                </a:solidFill>
              </a:rPr>
              <a:t>at time 0</a:t>
            </a:r>
            <a:r>
              <a:rPr lang="en-US" dirty="0"/>
              <a:t>) etc. (</a:t>
            </a:r>
            <a:r>
              <a:rPr lang="en-US" dirty="0">
                <a:solidFill>
                  <a:srgbClr val="CE00BB"/>
                </a:solidFill>
              </a:rPr>
              <a:t>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symbols for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time steps)</a:t>
            </a:r>
          </a:p>
          <a:p>
            <a:pPr lvl="1"/>
            <a:r>
              <a:rPr lang="en-US" dirty="0"/>
              <a:t>Actions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(Pacman moves West at time 0), </a:t>
            </a:r>
            <a:r>
              <a:rPr lang="en-US" dirty="0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etc. (</a:t>
            </a:r>
            <a:r>
              <a:rPr lang="en-US" dirty="0">
                <a:solidFill>
                  <a:srgbClr val="CE00BB"/>
                </a:solidFill>
              </a:rPr>
              <a:t>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symbols)</a:t>
            </a:r>
          </a:p>
          <a:p>
            <a:pPr lvl="1"/>
            <a:r>
              <a:rPr lang="en-US" dirty="0"/>
              <a:t>Pacman’s location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At_0,0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(Pacman is at [0,0] at time 0), </a:t>
            </a:r>
            <a:r>
              <a:rPr lang="en-US" dirty="0">
                <a:solidFill>
                  <a:srgbClr val="CC00CC"/>
                </a:solidFill>
              </a:rPr>
              <a:t>At_0,1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etc. 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/>
              <a:t> symbols)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196708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F43EE9-3F56-D34A-9610-A2705C6D2E1A}"/>
              </a:ext>
            </a:extLst>
          </p:cNvPr>
          <p:cNvCxnSpPr/>
          <p:nvPr/>
        </p:nvCxnSpPr>
        <p:spPr>
          <a:xfrm>
            <a:off x="902825" y="4166886"/>
            <a:ext cx="60767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possible worlds?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5294"/>
            <a:ext cx="11785600" cy="566270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locations,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time steps =&gt;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 + 4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 + 4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 + 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 = O(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 </a:t>
            </a:r>
            <a:r>
              <a:rPr lang="en-US" dirty="0"/>
              <a:t>variables</a:t>
            </a:r>
          </a:p>
          <a:p>
            <a:r>
              <a:rPr lang="en-US" i="1" dirty="0">
                <a:solidFill>
                  <a:srgbClr val="CE00BB"/>
                </a:solidFill>
              </a:rPr>
              <a:t>O</a:t>
            </a:r>
            <a:r>
              <a:rPr lang="en-US" dirty="0">
                <a:solidFill>
                  <a:srgbClr val="CE00BB"/>
                </a:solidFill>
              </a:rPr>
              <a:t>(2</a:t>
            </a:r>
            <a:r>
              <a:rPr lang="en-US" i="1" baseline="30000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en-US" dirty="0"/>
              <a:t> possible worlds! </a:t>
            </a:r>
          </a:p>
          <a:p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=200</a:t>
            </a:r>
            <a:r>
              <a:rPr lang="en-US" dirty="0"/>
              <a:t>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=400</a:t>
            </a:r>
            <a:r>
              <a:rPr lang="en-US" dirty="0"/>
              <a:t> =&gt; </a:t>
            </a:r>
            <a:r>
              <a:rPr lang="en-US" dirty="0">
                <a:solidFill>
                  <a:srgbClr val="CE00BB"/>
                </a:solidFill>
              </a:rPr>
              <a:t>~10</a:t>
            </a:r>
            <a:r>
              <a:rPr lang="en-US" baseline="30000" dirty="0">
                <a:solidFill>
                  <a:srgbClr val="CE00BB"/>
                </a:solidFill>
              </a:rPr>
              <a:t>24000</a:t>
            </a:r>
            <a:r>
              <a:rPr lang="en-US" dirty="0"/>
              <a:t> worlds</a:t>
            </a:r>
          </a:p>
          <a:p>
            <a:r>
              <a:rPr lang="en-US" dirty="0"/>
              <a:t>Each world is a complete “history”</a:t>
            </a:r>
          </a:p>
          <a:p>
            <a:pPr lvl="1"/>
            <a:r>
              <a:rPr lang="en-US" dirty="0"/>
              <a:t>But most of them are pretty weird!</a:t>
            </a:r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7869" y="435839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8F790-6769-8A44-84EB-66899D67222B}"/>
              </a:ext>
            </a:extLst>
          </p:cNvPr>
          <p:cNvGrpSpPr/>
          <p:nvPr/>
        </p:nvGrpSpPr>
        <p:grpSpPr>
          <a:xfrm>
            <a:off x="635132" y="4358395"/>
            <a:ext cx="2172447" cy="2203216"/>
            <a:chOff x="635132" y="4358395"/>
            <a:chExt cx="2172447" cy="2203216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AAFCADF-F1A4-894D-9EAF-31A374D89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5132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923B2E-4D92-EB4F-8E8B-BEFF2A4A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057713" y="5197243"/>
              <a:ext cx="457200" cy="4654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E0558-9E6B-D441-98DC-F111BFFEE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94547" y="5207693"/>
              <a:ext cx="457200" cy="4654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E6D786-7C3C-9E49-A9D5-438164D70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88375" y="5660068"/>
              <a:ext cx="457200" cy="4654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76735C-517D-E04B-A031-199818223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5028" y="5670749"/>
              <a:ext cx="457200" cy="4654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0F9E0-EF1E-6749-AE5E-BBCDB5471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1445" y="5209012"/>
              <a:ext cx="457200" cy="4654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58242D-0405-6C4F-AB75-B0B83461B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1445" y="4743549"/>
              <a:ext cx="457200" cy="4654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25C97-20A6-404B-A04A-F37338EAC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92755" y="4738146"/>
              <a:ext cx="457200" cy="4654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C4299C-C002-A546-8CA8-418ABC802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057713" y="4737637"/>
              <a:ext cx="457200" cy="46546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08DD0-B27F-3048-A865-B3817331FD6D}"/>
              </a:ext>
            </a:extLst>
          </p:cNvPr>
          <p:cNvGrpSpPr/>
          <p:nvPr/>
        </p:nvGrpSpPr>
        <p:grpSpPr>
          <a:xfrm>
            <a:off x="3442711" y="4358395"/>
            <a:ext cx="2172447" cy="2203216"/>
            <a:chOff x="3442711" y="4358395"/>
            <a:chExt cx="2172447" cy="2203216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29994458-DA06-C041-9FA5-D259D4216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2711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0D8D4F-5459-8A41-A47A-AFDE72B33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1656" y="4697442"/>
              <a:ext cx="1479878" cy="14387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66A43E-11B4-0143-AA61-196E0753A72E}"/>
              </a:ext>
            </a:extLst>
          </p:cNvPr>
          <p:cNvGrpSpPr/>
          <p:nvPr/>
        </p:nvGrpSpPr>
        <p:grpSpPr>
          <a:xfrm>
            <a:off x="6250290" y="4358395"/>
            <a:ext cx="2172447" cy="2203216"/>
            <a:chOff x="6250290" y="4358395"/>
            <a:chExt cx="2172447" cy="2203216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6C614EFD-5FD2-764B-93B0-1A5F21597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50290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391E98-C413-BD42-8573-4797920C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650" y="5337109"/>
              <a:ext cx="987866" cy="839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3B0362-FDF2-CD4A-A7DA-D3D1B7B8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7087316" y="4739112"/>
              <a:ext cx="457200" cy="4654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BE0D9-0B3E-DE48-B12D-5A6CA7683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6658626" y="4733709"/>
              <a:ext cx="457200" cy="46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1E99-7B9F-0E4D-A58F-5F32C33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ECA-A85B-7346-B24E-0F9A7131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Pacman knows where the walls are: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Wall_0,0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Wall_0,4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Wall_1,4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…</a:t>
            </a:r>
          </a:p>
          <a:p>
            <a:r>
              <a:rPr lang="en-US" dirty="0"/>
              <a:t>Pacman knows where the walls aren’t!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Wall_2,1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Wall_2,2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</a:rPr>
              <a:t>…</a:t>
            </a:r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98F7F04-BD69-5643-885B-20EAFD2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4201006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25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1E99-7B9F-0E4D-A58F-5F32C33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ECA-A85B-7346-B24E-0F9A7131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Pacman doesn’t know where he is</a:t>
            </a:r>
          </a:p>
          <a:p>
            <a:r>
              <a:rPr lang="en-US" dirty="0"/>
              <a:t>But he knows he’s somewhere!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At_1,2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At_1,3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At_2,1</a:t>
            </a:r>
            <a:r>
              <a:rPr lang="en-US" dirty="0">
                <a:solidFill>
                  <a:srgbClr val="00B050"/>
                </a:solidFill>
              </a:rPr>
              <a:t>_0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…</a:t>
            </a:r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98F7F04-BD69-5643-885B-20EAFD2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4201006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60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Sensor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23" y="1397002"/>
            <a:ext cx="9518700" cy="4729164"/>
          </a:xfrm>
        </p:spPr>
        <p:txBody>
          <a:bodyPr/>
          <a:lstStyle/>
          <a:p>
            <a:r>
              <a:rPr lang="en-US" dirty="0"/>
              <a:t>State facts about how Pacman’s percepts arise…</a:t>
            </a:r>
          </a:p>
          <a:p>
            <a:pPr lvl="1"/>
            <a:r>
              <a:rPr lang="en-US" dirty="0">
                <a:sym typeface="Symbol"/>
              </a:rPr>
              <a:t>&lt;Percept variable at t&gt;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</a:t>
            </a:r>
            <a:r>
              <a:rPr lang="en-US" dirty="0"/>
              <a:t> &lt;some condition on world at t&gt;</a:t>
            </a:r>
          </a:p>
          <a:p>
            <a:r>
              <a:rPr lang="en-US" dirty="0"/>
              <a:t>Pacman perceives a wall to the West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             </a:t>
            </a:r>
            <a:r>
              <a:rPr lang="en-US" b="1" i="1" dirty="0">
                <a:solidFill>
                  <a:srgbClr val="0000FF"/>
                </a:solidFill>
              </a:rPr>
              <a:t>if and only if </a:t>
            </a:r>
            <a:r>
              <a:rPr lang="en-US" dirty="0"/>
              <a:t>he is in </a:t>
            </a:r>
            <a:r>
              <a:rPr lang="en-US" i="1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there is a wall at </a:t>
            </a:r>
            <a:r>
              <a:rPr lang="en-US" i="1" dirty="0">
                <a:solidFill>
                  <a:srgbClr val="CC00CC"/>
                </a:solidFill>
              </a:rPr>
              <a:t>x-1,y</a:t>
            </a:r>
            <a:endParaRPr lang="en-US" i="1" dirty="0"/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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((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Wall_0,1)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(</a:t>
            </a:r>
            <a:r>
              <a:rPr lang="en-US" dirty="0">
                <a:solidFill>
                  <a:srgbClr val="CC00CC"/>
                </a:solidFill>
              </a:rPr>
              <a:t>At_1,2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Wall_0,2)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(</a:t>
            </a:r>
            <a:r>
              <a:rPr lang="en-US" dirty="0">
                <a:solidFill>
                  <a:srgbClr val="CC00CC"/>
                </a:solidFill>
              </a:rPr>
              <a:t>At_1,3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Wall_0,3) v …. 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4T </a:t>
            </a:r>
            <a:r>
              <a:rPr lang="en-US" dirty="0">
                <a:sym typeface="Symbol"/>
              </a:rPr>
              <a:t>sentences, each of size </a:t>
            </a:r>
            <a:r>
              <a:rPr lang="en-US" i="1" dirty="0">
                <a:solidFill>
                  <a:srgbClr val="CE00BB"/>
                </a:solidFill>
                <a:sym typeface="Symbol"/>
              </a:rPr>
              <a:t>O</a:t>
            </a:r>
            <a:r>
              <a:rPr lang="en-US" dirty="0">
                <a:solidFill>
                  <a:srgbClr val="CE00BB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E00BB"/>
                </a:solidFill>
                <a:sym typeface="Symbol"/>
              </a:rPr>
              <a:t>N</a:t>
            </a:r>
            <a:r>
              <a:rPr lang="en-US" dirty="0">
                <a:solidFill>
                  <a:srgbClr val="CE00BB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ym typeface="Symbol"/>
              </a:rPr>
              <a:t>Note: these are valid for any map</a:t>
            </a:r>
          </a:p>
          <a:p>
            <a:pPr marL="457165" lvl="1" indent="0">
              <a:buNone/>
            </a:pPr>
            <a:endParaRPr lang="en-US" dirty="0">
              <a:solidFill>
                <a:srgbClr val="CC00CC"/>
              </a:solidFill>
              <a:sym typeface="Symbol"/>
            </a:endParaRPr>
          </a:p>
          <a:p>
            <a:pPr marL="45716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217543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7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Transition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How does each </a:t>
            </a:r>
            <a:r>
              <a:rPr lang="en-US" b="1" i="1" dirty="0">
                <a:solidFill>
                  <a:srgbClr val="FF0000"/>
                </a:solidFill>
              </a:rPr>
              <a:t>state variable</a:t>
            </a:r>
            <a:r>
              <a:rPr lang="en-US" dirty="0"/>
              <a:t> at each time gets its value?</a:t>
            </a:r>
          </a:p>
          <a:p>
            <a:pPr lvl="1"/>
            <a:r>
              <a:rPr lang="en-US" dirty="0"/>
              <a:t>Here we care about location variables, e.g., 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_17</a:t>
            </a:r>
          </a:p>
          <a:p>
            <a:r>
              <a:rPr lang="en-US" dirty="0"/>
              <a:t>A state variable </a:t>
            </a:r>
            <a:r>
              <a:rPr lang="en-US" dirty="0">
                <a:solidFill>
                  <a:srgbClr val="CC00CC"/>
                </a:solidFill>
              </a:rPr>
              <a:t>X </a:t>
            </a:r>
            <a:r>
              <a:rPr lang="en-US" dirty="0"/>
              <a:t>gets its value according to a </a:t>
            </a:r>
            <a:r>
              <a:rPr lang="en-US" b="1" i="1" dirty="0">
                <a:solidFill>
                  <a:srgbClr val="FF0000"/>
                </a:solidFill>
              </a:rPr>
              <a:t>successor-state axiom</a:t>
            </a:r>
          </a:p>
          <a:p>
            <a:pPr lvl="1"/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[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(some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</a:t>
            </a:r>
            <a:r>
              <a:rPr lang="en-US" dirty="0">
                <a:solidFill>
                  <a:srgbClr val="00B050"/>
                </a:solidFill>
              </a:rPr>
              <a:t>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made it false)] v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[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(some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</a:t>
            </a:r>
            <a:r>
              <a:rPr lang="en-US" dirty="0">
                <a:solidFill>
                  <a:srgbClr val="00B050"/>
                </a:solidFill>
              </a:rPr>
              <a:t>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made it true)]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For </a:t>
            </a:r>
            <a:r>
              <a:rPr lang="en-US" dirty="0" err="1">
                <a:solidFill>
                  <a:srgbClr val="000090"/>
                </a:solidFill>
                <a:sym typeface="Symbol"/>
              </a:rPr>
              <a:t>Pacman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location: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_17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[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((Wall_3,4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(Wall_4,3  E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…)]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v  [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((</a:t>
            </a:r>
            <a:r>
              <a:rPr lang="en-US" dirty="0">
                <a:solidFill>
                  <a:srgbClr val="CC00CC"/>
                </a:solidFill>
              </a:rPr>
              <a:t>At_3,2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Wall_3,3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   (</a:t>
            </a:r>
            <a:r>
              <a:rPr lang="en-US" dirty="0">
                <a:solidFill>
                  <a:srgbClr val="CC00CC"/>
                </a:solidFill>
              </a:rPr>
              <a:t>At_2,3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Wall_3,3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…)]</a:t>
            </a:r>
          </a:p>
          <a:p>
            <a:pPr lvl="1"/>
            <a:endParaRPr lang="en-US" dirty="0">
              <a:solidFill>
                <a:srgbClr val="000090"/>
              </a:solidFill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ABE0-6A15-794F-8E3B-B8061357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sentences?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1D10-3E1F-C347-84F4-DF5063441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11689144" cy="4729164"/>
          </a:xfrm>
        </p:spPr>
        <p:txBody>
          <a:bodyPr/>
          <a:lstStyle/>
          <a:p>
            <a:r>
              <a:rPr lang="en-US" dirty="0"/>
              <a:t>Vast majority of KB occupied by </a:t>
            </a:r>
            <a:r>
              <a:rPr lang="en-US" dirty="0">
                <a:solidFill>
                  <a:srgbClr val="CE00BB"/>
                </a:solidFill>
              </a:rPr>
              <a:t>O(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 </a:t>
            </a:r>
            <a:r>
              <a:rPr lang="en-US" dirty="0"/>
              <a:t>transition model sentences</a:t>
            </a:r>
          </a:p>
          <a:p>
            <a:pPr lvl="1"/>
            <a:r>
              <a:rPr lang="en-US" dirty="0"/>
              <a:t>Each about 10 lines of text</a:t>
            </a:r>
          </a:p>
          <a:p>
            <a:pPr lvl="1"/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=200</a:t>
            </a:r>
            <a:r>
              <a:rPr lang="en-US" dirty="0"/>
              <a:t>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=400</a:t>
            </a:r>
            <a:r>
              <a:rPr lang="en-US" dirty="0"/>
              <a:t> =&gt; ~800,000 lines of text, or 20,000 pages</a:t>
            </a:r>
          </a:p>
          <a:p>
            <a:r>
              <a:rPr lang="en-US" dirty="0"/>
              <a:t>This is because propositional logic has limited expressive power</a:t>
            </a:r>
          </a:p>
          <a:p>
            <a:r>
              <a:rPr lang="en-US" dirty="0"/>
              <a:t>Are we really going to write 20,000 pages of logic sentences???</a:t>
            </a:r>
          </a:p>
          <a:p>
            <a:r>
              <a:rPr lang="en-US" dirty="0"/>
              <a:t>No, but your code will generate all those sentences!</a:t>
            </a:r>
          </a:p>
          <a:p>
            <a:r>
              <a:rPr lang="en-US" dirty="0"/>
              <a:t>In first-order logic, we need </a:t>
            </a:r>
            <a:r>
              <a:rPr lang="en-US" dirty="0">
                <a:solidFill>
                  <a:srgbClr val="CE00BB"/>
                </a:solidFill>
              </a:rPr>
              <a:t>O(1) </a:t>
            </a:r>
            <a:r>
              <a:rPr lang="en-US" dirty="0"/>
              <a:t>transition model sentences</a:t>
            </a:r>
          </a:p>
          <a:p>
            <a:r>
              <a:rPr lang="en-US" dirty="0"/>
              <a:t>(State-space search uses atomic states: how do we keep the transition model representation small???)</a:t>
            </a:r>
          </a:p>
        </p:txBody>
      </p:sp>
    </p:spTree>
    <p:extLst>
      <p:ext uri="{BB962C8B-B14F-4D97-AF65-F5344CB8AC3E}">
        <p14:creationId xmlns:p14="http://schemas.microsoft.com/office/powerpoint/2010/main" val="2599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knowledge-based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KB-AGENT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an action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persistent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a knowledge base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, an integer, initially 0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MAKE-PERCEPT-SENTENCE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ASK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MAKE-ACTION-QUERY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 t</a:t>
            </a:r>
            <a:r>
              <a:rPr lang="en-US" dirty="0"/>
              <a:t>←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+1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10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3C4F-F974-5343-9841-9F5D0DF7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reasoning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D53-419A-394E-BF91-679141EC9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Localization</a:t>
            </a:r>
            <a:r>
              <a:rPr lang="en-US" dirty="0"/>
              <a:t> with a map and local sensing:</a:t>
            </a:r>
          </a:p>
          <a:p>
            <a:pPr lvl="1"/>
            <a:r>
              <a:rPr lang="en-US" dirty="0"/>
              <a:t>Given an initial KB, plus a sequence of percepts and actions, where am I?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Mapping</a:t>
            </a:r>
            <a:r>
              <a:rPr lang="en-US" dirty="0"/>
              <a:t> with a location sensor:</a:t>
            </a:r>
          </a:p>
          <a:p>
            <a:pPr lvl="1"/>
            <a:r>
              <a:rPr lang="en-US" dirty="0"/>
              <a:t>Given an initial KB, plus a sequence of percepts and actions, what is the map?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Simultaneous localization and mapping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…, where am I and what is the map?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Planning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…, what action sequence is guaranteed to reach the goal?</a:t>
            </a:r>
          </a:p>
          <a:p>
            <a:r>
              <a:rPr lang="en-US" b="1" i="1" u="sng" dirty="0">
                <a:solidFill>
                  <a:srgbClr val="3333FF"/>
                </a:solidFill>
              </a:rPr>
              <a:t>ALL OF THESE USE THE SAME KB AND THE SAME ALGORITHM!!</a:t>
            </a:r>
          </a:p>
        </p:txBody>
      </p:sp>
    </p:spTree>
    <p:extLst>
      <p:ext uri="{BB962C8B-B14F-4D97-AF65-F5344CB8AC3E}">
        <p14:creationId xmlns:p14="http://schemas.microsoft.com/office/powerpoint/2010/main" val="37596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676"/>
            <a:ext cx="5943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CE9-12A2-C114-DE1D-E421906B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 probability as a function of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629E181-CAD9-C657-8630-4B6FDDF032A2}"/>
              </a:ext>
            </a:extLst>
          </p:cNvPr>
          <p:cNvSpPr/>
          <p:nvPr/>
        </p:nvSpPr>
        <p:spPr>
          <a:xfrm>
            <a:off x="1757548" y="2134827"/>
            <a:ext cx="8562109" cy="3790960"/>
          </a:xfrm>
          <a:custGeom>
            <a:avLst/>
            <a:gdLst>
              <a:gd name="connsiteX0" fmla="*/ 0 w 5581403"/>
              <a:gd name="connsiteY0" fmla="*/ 2959688 h 3247174"/>
              <a:gd name="connsiteX1" fmla="*/ 581891 w 5581403"/>
              <a:gd name="connsiteY1" fmla="*/ 2686556 h 3247174"/>
              <a:gd name="connsiteX2" fmla="*/ 938151 w 5581403"/>
              <a:gd name="connsiteY2" fmla="*/ 2104665 h 3247174"/>
              <a:gd name="connsiteX3" fmla="*/ 1068780 w 5581403"/>
              <a:gd name="connsiteY3" fmla="*/ 1582151 h 3247174"/>
              <a:gd name="connsiteX4" fmla="*/ 1068780 w 5581403"/>
              <a:gd name="connsiteY4" fmla="*/ 1582151 h 3247174"/>
              <a:gd name="connsiteX5" fmla="*/ 1401289 w 5581403"/>
              <a:gd name="connsiteY5" fmla="*/ 1582151 h 3247174"/>
              <a:gd name="connsiteX6" fmla="*/ 1401289 w 5581403"/>
              <a:gd name="connsiteY6" fmla="*/ 1582151 h 3247174"/>
              <a:gd name="connsiteX7" fmla="*/ 1472541 w 5581403"/>
              <a:gd name="connsiteY7" fmla="*/ 940883 h 3247174"/>
              <a:gd name="connsiteX8" fmla="*/ 1520042 w 5581403"/>
              <a:gd name="connsiteY8" fmla="*/ 525247 h 3247174"/>
              <a:gd name="connsiteX9" fmla="*/ 1603169 w 5581403"/>
              <a:gd name="connsiteY9" fmla="*/ 180862 h 3247174"/>
              <a:gd name="connsiteX10" fmla="*/ 1721922 w 5581403"/>
              <a:gd name="connsiteY10" fmla="*/ 2732 h 3247174"/>
              <a:gd name="connsiteX11" fmla="*/ 1911928 w 5581403"/>
              <a:gd name="connsiteY11" fmla="*/ 311491 h 3247174"/>
              <a:gd name="connsiteX12" fmla="*/ 1995055 w 5581403"/>
              <a:gd name="connsiteY12" fmla="*/ 786504 h 3247174"/>
              <a:gd name="connsiteX13" fmla="*/ 2066307 w 5581403"/>
              <a:gd name="connsiteY13" fmla="*/ 1475273 h 3247174"/>
              <a:gd name="connsiteX14" fmla="*/ 2149434 w 5581403"/>
              <a:gd name="connsiteY14" fmla="*/ 2128416 h 3247174"/>
              <a:gd name="connsiteX15" fmla="*/ 2303813 w 5581403"/>
              <a:gd name="connsiteY15" fmla="*/ 2698431 h 3247174"/>
              <a:gd name="connsiteX16" fmla="*/ 2529444 w 5581403"/>
              <a:gd name="connsiteY16" fmla="*/ 3066566 h 3247174"/>
              <a:gd name="connsiteX17" fmla="*/ 2802577 w 5581403"/>
              <a:gd name="connsiteY17" fmla="*/ 3232821 h 3247174"/>
              <a:gd name="connsiteX18" fmla="*/ 2956956 w 5581403"/>
              <a:gd name="connsiteY18" fmla="*/ 3220945 h 3247174"/>
              <a:gd name="connsiteX19" fmla="*/ 3099460 w 5581403"/>
              <a:gd name="connsiteY19" fmla="*/ 3078442 h 3247174"/>
              <a:gd name="connsiteX20" fmla="*/ 3253839 w 5581403"/>
              <a:gd name="connsiteY20" fmla="*/ 2579678 h 3247174"/>
              <a:gd name="connsiteX21" fmla="*/ 3360717 w 5581403"/>
              <a:gd name="connsiteY21" fmla="*/ 2187792 h 3247174"/>
              <a:gd name="connsiteX22" fmla="*/ 3455720 w 5581403"/>
              <a:gd name="connsiteY22" fmla="*/ 1879034 h 3247174"/>
              <a:gd name="connsiteX23" fmla="*/ 3562598 w 5581403"/>
              <a:gd name="connsiteY23" fmla="*/ 1760281 h 3247174"/>
              <a:gd name="connsiteX24" fmla="*/ 3716977 w 5581403"/>
              <a:gd name="connsiteY24" fmla="*/ 1914660 h 3247174"/>
              <a:gd name="connsiteX25" fmla="*/ 3811980 w 5581403"/>
              <a:gd name="connsiteY25" fmla="*/ 2199668 h 3247174"/>
              <a:gd name="connsiteX26" fmla="*/ 3895107 w 5581403"/>
              <a:gd name="connsiteY26" fmla="*/ 2520301 h 3247174"/>
              <a:gd name="connsiteX27" fmla="*/ 3966359 w 5581403"/>
              <a:gd name="connsiteY27" fmla="*/ 2840935 h 3247174"/>
              <a:gd name="connsiteX28" fmla="*/ 4013860 w 5581403"/>
              <a:gd name="connsiteY28" fmla="*/ 2947813 h 3247174"/>
              <a:gd name="connsiteX29" fmla="*/ 4073237 w 5581403"/>
              <a:gd name="connsiteY29" fmla="*/ 3007190 h 3247174"/>
              <a:gd name="connsiteX30" fmla="*/ 4120738 w 5581403"/>
              <a:gd name="connsiteY30" fmla="*/ 2900312 h 3247174"/>
              <a:gd name="connsiteX31" fmla="*/ 4180115 w 5581403"/>
              <a:gd name="connsiteY31" fmla="*/ 2662805 h 3247174"/>
              <a:gd name="connsiteX32" fmla="*/ 4263242 w 5581403"/>
              <a:gd name="connsiteY32" fmla="*/ 2460925 h 3247174"/>
              <a:gd name="connsiteX33" fmla="*/ 4346369 w 5581403"/>
              <a:gd name="connsiteY33" fmla="*/ 2365922 h 3247174"/>
              <a:gd name="connsiteX34" fmla="*/ 4346369 w 5581403"/>
              <a:gd name="connsiteY34" fmla="*/ 2365922 h 3247174"/>
              <a:gd name="connsiteX35" fmla="*/ 4667003 w 5581403"/>
              <a:gd name="connsiteY35" fmla="*/ 2354047 h 3247174"/>
              <a:gd name="connsiteX36" fmla="*/ 4667003 w 5581403"/>
              <a:gd name="connsiteY36" fmla="*/ 2354047 h 3247174"/>
              <a:gd name="connsiteX37" fmla="*/ 4762006 w 5581403"/>
              <a:gd name="connsiteY37" fmla="*/ 2627179 h 3247174"/>
              <a:gd name="connsiteX38" fmla="*/ 4928260 w 5581403"/>
              <a:gd name="connsiteY38" fmla="*/ 2935938 h 3247174"/>
              <a:gd name="connsiteX39" fmla="*/ 5130141 w 5581403"/>
              <a:gd name="connsiteY39" fmla="*/ 3149694 h 3247174"/>
              <a:gd name="connsiteX40" fmla="*/ 5581403 w 5581403"/>
              <a:gd name="connsiteY40" fmla="*/ 3244696 h 324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581403" h="3247174">
                <a:moveTo>
                  <a:pt x="0" y="2959688"/>
                </a:moveTo>
                <a:cubicBezTo>
                  <a:pt x="212766" y="2894374"/>
                  <a:pt x="425533" y="2829060"/>
                  <a:pt x="581891" y="2686556"/>
                </a:cubicBezTo>
                <a:cubicBezTo>
                  <a:pt x="738249" y="2544052"/>
                  <a:pt x="857003" y="2288732"/>
                  <a:pt x="938151" y="2104665"/>
                </a:cubicBezTo>
                <a:cubicBezTo>
                  <a:pt x="1019299" y="1920598"/>
                  <a:pt x="1068780" y="1582151"/>
                  <a:pt x="1068780" y="1582151"/>
                </a:cubicBezTo>
                <a:lnTo>
                  <a:pt x="1068780" y="1582151"/>
                </a:lnTo>
                <a:lnTo>
                  <a:pt x="1401289" y="1582151"/>
                </a:lnTo>
                <a:lnTo>
                  <a:pt x="1401289" y="1582151"/>
                </a:lnTo>
                <a:cubicBezTo>
                  <a:pt x="1413164" y="1475273"/>
                  <a:pt x="1452749" y="1117034"/>
                  <a:pt x="1472541" y="940883"/>
                </a:cubicBezTo>
                <a:cubicBezTo>
                  <a:pt x="1492333" y="764732"/>
                  <a:pt x="1498271" y="651917"/>
                  <a:pt x="1520042" y="525247"/>
                </a:cubicBezTo>
                <a:cubicBezTo>
                  <a:pt x="1541813" y="398577"/>
                  <a:pt x="1569522" y="267948"/>
                  <a:pt x="1603169" y="180862"/>
                </a:cubicBezTo>
                <a:cubicBezTo>
                  <a:pt x="1636816" y="93776"/>
                  <a:pt x="1670462" y="-19039"/>
                  <a:pt x="1721922" y="2732"/>
                </a:cubicBezTo>
                <a:cubicBezTo>
                  <a:pt x="1773382" y="24503"/>
                  <a:pt x="1866406" y="180862"/>
                  <a:pt x="1911928" y="311491"/>
                </a:cubicBezTo>
                <a:cubicBezTo>
                  <a:pt x="1957450" y="442120"/>
                  <a:pt x="1969325" y="592540"/>
                  <a:pt x="1995055" y="786504"/>
                </a:cubicBezTo>
                <a:cubicBezTo>
                  <a:pt x="2020785" y="980468"/>
                  <a:pt x="2040577" y="1251621"/>
                  <a:pt x="2066307" y="1475273"/>
                </a:cubicBezTo>
                <a:cubicBezTo>
                  <a:pt x="2092037" y="1698925"/>
                  <a:pt x="2109850" y="1924556"/>
                  <a:pt x="2149434" y="2128416"/>
                </a:cubicBezTo>
                <a:cubicBezTo>
                  <a:pt x="2189018" y="2332276"/>
                  <a:pt x="2240478" y="2542073"/>
                  <a:pt x="2303813" y="2698431"/>
                </a:cubicBezTo>
                <a:cubicBezTo>
                  <a:pt x="2367148" y="2854789"/>
                  <a:pt x="2446317" y="2977501"/>
                  <a:pt x="2529444" y="3066566"/>
                </a:cubicBezTo>
                <a:cubicBezTo>
                  <a:pt x="2612571" y="3155631"/>
                  <a:pt x="2731325" y="3207091"/>
                  <a:pt x="2802577" y="3232821"/>
                </a:cubicBezTo>
                <a:cubicBezTo>
                  <a:pt x="2873829" y="3258551"/>
                  <a:pt x="2907476" y="3246675"/>
                  <a:pt x="2956956" y="3220945"/>
                </a:cubicBezTo>
                <a:cubicBezTo>
                  <a:pt x="3006437" y="3195215"/>
                  <a:pt x="3049980" y="3185320"/>
                  <a:pt x="3099460" y="3078442"/>
                </a:cubicBezTo>
                <a:cubicBezTo>
                  <a:pt x="3148940" y="2971564"/>
                  <a:pt x="3210296" y="2728120"/>
                  <a:pt x="3253839" y="2579678"/>
                </a:cubicBezTo>
                <a:cubicBezTo>
                  <a:pt x="3297382" y="2431236"/>
                  <a:pt x="3327070" y="2304566"/>
                  <a:pt x="3360717" y="2187792"/>
                </a:cubicBezTo>
                <a:cubicBezTo>
                  <a:pt x="3394364" y="2071018"/>
                  <a:pt x="3422073" y="1950286"/>
                  <a:pt x="3455720" y="1879034"/>
                </a:cubicBezTo>
                <a:cubicBezTo>
                  <a:pt x="3489367" y="1807782"/>
                  <a:pt x="3519055" y="1754343"/>
                  <a:pt x="3562598" y="1760281"/>
                </a:cubicBezTo>
                <a:cubicBezTo>
                  <a:pt x="3606141" y="1766219"/>
                  <a:pt x="3675413" y="1841429"/>
                  <a:pt x="3716977" y="1914660"/>
                </a:cubicBezTo>
                <a:cubicBezTo>
                  <a:pt x="3758541" y="1987891"/>
                  <a:pt x="3782292" y="2098728"/>
                  <a:pt x="3811980" y="2199668"/>
                </a:cubicBezTo>
                <a:cubicBezTo>
                  <a:pt x="3841668" y="2300608"/>
                  <a:pt x="3869377" y="2413423"/>
                  <a:pt x="3895107" y="2520301"/>
                </a:cubicBezTo>
                <a:cubicBezTo>
                  <a:pt x="3920837" y="2627179"/>
                  <a:pt x="3946567" y="2769683"/>
                  <a:pt x="3966359" y="2840935"/>
                </a:cubicBezTo>
                <a:cubicBezTo>
                  <a:pt x="3986151" y="2912187"/>
                  <a:pt x="4013860" y="2947813"/>
                  <a:pt x="4013860" y="2947813"/>
                </a:cubicBezTo>
                <a:cubicBezTo>
                  <a:pt x="4031673" y="2975522"/>
                  <a:pt x="4055424" y="3015107"/>
                  <a:pt x="4073237" y="3007190"/>
                </a:cubicBezTo>
                <a:cubicBezTo>
                  <a:pt x="4091050" y="2999273"/>
                  <a:pt x="4102925" y="2957709"/>
                  <a:pt x="4120738" y="2900312"/>
                </a:cubicBezTo>
                <a:cubicBezTo>
                  <a:pt x="4138551" y="2842914"/>
                  <a:pt x="4156364" y="2736036"/>
                  <a:pt x="4180115" y="2662805"/>
                </a:cubicBezTo>
                <a:cubicBezTo>
                  <a:pt x="4203866" y="2589574"/>
                  <a:pt x="4235533" y="2510405"/>
                  <a:pt x="4263242" y="2460925"/>
                </a:cubicBezTo>
                <a:cubicBezTo>
                  <a:pt x="4290951" y="2411445"/>
                  <a:pt x="4346369" y="2365922"/>
                  <a:pt x="4346369" y="2365922"/>
                </a:cubicBezTo>
                <a:lnTo>
                  <a:pt x="4346369" y="2365922"/>
                </a:lnTo>
                <a:lnTo>
                  <a:pt x="4667003" y="2354047"/>
                </a:lnTo>
                <a:lnTo>
                  <a:pt x="4667003" y="2354047"/>
                </a:lnTo>
                <a:cubicBezTo>
                  <a:pt x="4682837" y="2399569"/>
                  <a:pt x="4718463" y="2530197"/>
                  <a:pt x="4762006" y="2627179"/>
                </a:cubicBezTo>
                <a:cubicBezTo>
                  <a:pt x="4805549" y="2724161"/>
                  <a:pt x="4866904" y="2848852"/>
                  <a:pt x="4928260" y="2935938"/>
                </a:cubicBezTo>
                <a:cubicBezTo>
                  <a:pt x="4989616" y="3023024"/>
                  <a:pt x="5021284" y="3098234"/>
                  <a:pt x="5130141" y="3149694"/>
                </a:cubicBezTo>
                <a:cubicBezTo>
                  <a:pt x="5238998" y="3201154"/>
                  <a:pt x="5410200" y="3222925"/>
                  <a:pt x="5581403" y="3244696"/>
                </a:cubicBezTo>
              </a:path>
            </a:pathLst>
          </a:custGeom>
          <a:noFill/>
          <a:ln w="76200">
            <a:solidFill>
              <a:srgbClr val="14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5B046E-DC7C-7D2C-9BD9-84484863E292}"/>
              </a:ext>
            </a:extLst>
          </p:cNvPr>
          <p:cNvCxnSpPr/>
          <p:nvPr/>
        </p:nvCxnSpPr>
        <p:spPr>
          <a:xfrm flipV="1">
            <a:off x="1460665" y="1591294"/>
            <a:ext cx="0" cy="441762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94FE15-971D-E3D9-69F1-4F859F1501D6}"/>
              </a:ext>
            </a:extLst>
          </p:cNvPr>
          <p:cNvCxnSpPr>
            <a:cxnSpLocks/>
          </p:cNvCxnSpPr>
          <p:nvPr/>
        </p:nvCxnSpPr>
        <p:spPr>
          <a:xfrm>
            <a:off x="1460665" y="6008914"/>
            <a:ext cx="971401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CA3332-49C4-4074-D267-8E1E02EBDED6}"/>
              </a:ext>
            </a:extLst>
          </p:cNvPr>
          <p:cNvSpPr txBox="1"/>
          <p:nvPr/>
        </p:nvSpPr>
        <p:spPr bwMode="auto">
          <a:xfrm>
            <a:off x="11245355" y="5747305"/>
            <a:ext cx="340154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CBDDE-1D75-3A9F-D892-B324A95698BE}"/>
              </a:ext>
            </a:extLst>
          </p:cNvPr>
          <p:cNvSpPr txBox="1"/>
          <p:nvPr/>
        </p:nvSpPr>
        <p:spPr bwMode="auto">
          <a:xfrm>
            <a:off x="783908" y="1611609"/>
            <a:ext cx="73288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i="1" dirty="0">
                <a:solidFill>
                  <a:srgbClr val="CE00BB"/>
                </a:solidFill>
                <a:latin typeface="Calibri"/>
                <a:cs typeface="Calibri"/>
              </a:rPr>
              <a:t>E</a:t>
            </a:r>
            <a:r>
              <a:rPr lang="en-US" sz="28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43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One possible agent architecture: knowledge + inference</a:t>
            </a:r>
          </a:p>
          <a:p>
            <a:r>
              <a:rPr lang="en-US" dirty="0"/>
              <a:t>Logics provide a formal way to encode knowledge</a:t>
            </a:r>
          </a:p>
          <a:p>
            <a:pPr lvl="1"/>
            <a:r>
              <a:rPr lang="en-US" dirty="0"/>
              <a:t>A logic is defined by: syntax, set of possible worlds, truth condition</a:t>
            </a:r>
          </a:p>
          <a:p>
            <a:r>
              <a:rPr lang="en-US" dirty="0"/>
              <a:t>A simple KB for Pacman covers the initial state, sensor model, and transition model</a:t>
            </a:r>
          </a:p>
          <a:p>
            <a:r>
              <a:rPr lang="en-US" dirty="0"/>
              <a:t>Logical inference computes entailment relations among sentences, enabling a wide range of tasks to be solved</a:t>
            </a:r>
          </a:p>
        </p:txBody>
      </p: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8768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convergence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“Slowly enough” may mean exponentially slowly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Random restart </a:t>
            </a:r>
            <a:r>
              <a:rPr lang="en-US" sz="2400" dirty="0" err="1"/>
              <a:t>hillclimbing</a:t>
            </a:r>
            <a:r>
              <a:rPr lang="en-US" sz="2400" dirty="0"/>
              <a:t> also converges to optimal state…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Simulated annealing and its relatives are a key workhorse in VLSI layout and other optimal configuration problems</a:t>
            </a:r>
          </a:p>
        </p:txBody>
      </p:sp>
    </p:spTree>
    <p:extLst>
      <p:ext uri="{BB962C8B-B14F-4D97-AF65-F5344CB8AC3E}">
        <p14:creationId xmlns:p14="http://schemas.microsoft.com/office/powerpoint/2010/main" val="9840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  <a:p>
            <a:pPr lvl="1"/>
            <a:r>
              <a:rPr lang="en-US" i="1" dirty="0">
                <a:solidFill>
                  <a:srgbClr val="CE00BB"/>
                </a:solidFill>
              </a:rPr>
              <a:t>K</a:t>
            </a:r>
            <a:r>
              <a:rPr lang="en-US" dirty="0"/>
              <a:t> copies of a local search algorithm, initialized randomly</a:t>
            </a:r>
          </a:p>
          <a:p>
            <a:pPr lvl="1"/>
            <a:r>
              <a:rPr lang="en-US" dirty="0"/>
              <a:t>For each iteration</a:t>
            </a:r>
          </a:p>
          <a:p>
            <a:pPr lvl="2"/>
            <a:r>
              <a:rPr lang="en-US" dirty="0"/>
              <a:t>Generate ALL successors from </a:t>
            </a:r>
            <a:r>
              <a:rPr lang="en-US" i="1" dirty="0">
                <a:solidFill>
                  <a:srgbClr val="CE00BB"/>
                </a:solidFill>
              </a:rPr>
              <a:t>K</a:t>
            </a:r>
            <a:r>
              <a:rPr lang="en-US" dirty="0"/>
              <a:t> current states</a:t>
            </a:r>
          </a:p>
          <a:p>
            <a:pPr lvl="2"/>
            <a:r>
              <a:rPr lang="en-US" dirty="0"/>
              <a:t>Choose best </a:t>
            </a:r>
            <a:r>
              <a:rPr lang="en-US" i="1" dirty="0">
                <a:solidFill>
                  <a:srgbClr val="CE00BB"/>
                </a:solidFill>
              </a:rPr>
              <a:t>K</a:t>
            </a:r>
            <a:r>
              <a:rPr lang="en-US" dirty="0"/>
              <a:t> of these to be the new current states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40000" y="2422769"/>
            <a:ext cx="5138617" cy="1445846"/>
            <a:chOff x="2540000" y="2422769"/>
            <a:chExt cx="5138617" cy="1445846"/>
          </a:xfrm>
        </p:grpSpPr>
        <p:sp>
          <p:nvSpPr>
            <p:cNvPr id="5" name="Rectangle 4"/>
            <p:cNvSpPr/>
            <p:nvPr/>
          </p:nvSpPr>
          <p:spPr>
            <a:xfrm>
              <a:off x="2540000" y="3458308"/>
              <a:ext cx="918308" cy="41030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4298463" y="2422769"/>
              <a:ext cx="3380154" cy="722923"/>
            </a:xfrm>
            <a:prstGeom prst="wedgeRoundRectCallout">
              <a:avLst>
                <a:gd name="adj1" fmla="val -76044"/>
                <a:gd name="adj2" fmla="val 93581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Or, K chosen randomly with 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a bias towards good 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6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3181-877F-FF95-261A-0A0A7849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example (</a:t>
            </a:r>
            <a:r>
              <a:rPr lang="en-US" i="1" dirty="0">
                <a:solidFill>
                  <a:srgbClr val="CE00BB"/>
                </a:solidFill>
              </a:rPr>
              <a:t>K</a:t>
            </a:r>
            <a:r>
              <a:rPr lang="en-US" dirty="0">
                <a:solidFill>
                  <a:srgbClr val="CE00BB"/>
                </a:solidFill>
              </a:rPr>
              <a:t>=4</a:t>
            </a:r>
            <a:r>
              <a:rPr lang="en-US" dirty="0"/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402ED0-19AC-7BA9-E67C-AE5C270328A1}"/>
              </a:ext>
            </a:extLst>
          </p:cNvPr>
          <p:cNvSpPr/>
          <p:nvPr/>
        </p:nvSpPr>
        <p:spPr>
          <a:xfrm>
            <a:off x="914400" y="2078182"/>
            <a:ext cx="249382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104E1-B5F2-793A-4DED-8DAAA8F4816D}"/>
              </a:ext>
            </a:extLst>
          </p:cNvPr>
          <p:cNvSpPr txBox="1"/>
          <p:nvPr/>
        </p:nvSpPr>
        <p:spPr bwMode="auto">
          <a:xfrm>
            <a:off x="593764" y="1995054"/>
            <a:ext cx="31450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EAC449-35EE-F16F-DAE6-CE50BE8D7115}"/>
              </a:ext>
            </a:extLst>
          </p:cNvPr>
          <p:cNvSpPr/>
          <p:nvPr/>
        </p:nvSpPr>
        <p:spPr>
          <a:xfrm>
            <a:off x="910633" y="5963702"/>
            <a:ext cx="249382" cy="2493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2B07A-08EA-97FF-823F-AE7CE8CFEFD8}"/>
              </a:ext>
            </a:extLst>
          </p:cNvPr>
          <p:cNvSpPr txBox="1"/>
          <p:nvPr/>
        </p:nvSpPr>
        <p:spPr bwMode="auto">
          <a:xfrm>
            <a:off x="589997" y="5880574"/>
            <a:ext cx="31450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0A857D-6C77-C171-D966-E2ECDFFE4B03}"/>
              </a:ext>
            </a:extLst>
          </p:cNvPr>
          <p:cNvSpPr/>
          <p:nvPr/>
        </p:nvSpPr>
        <p:spPr>
          <a:xfrm>
            <a:off x="910633" y="4670910"/>
            <a:ext cx="249382" cy="249382"/>
          </a:xfrm>
          <a:prstGeom prst="ellipse">
            <a:avLst/>
          </a:prstGeom>
          <a:solidFill>
            <a:srgbClr val="140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51A5FF-49B6-B3E8-04D3-18B9A047F202}"/>
              </a:ext>
            </a:extLst>
          </p:cNvPr>
          <p:cNvSpPr txBox="1"/>
          <p:nvPr/>
        </p:nvSpPr>
        <p:spPr bwMode="auto">
          <a:xfrm>
            <a:off x="589997" y="4587782"/>
            <a:ext cx="31450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3B80F2-0C40-6673-FBF1-9C4CFCBB093A}"/>
              </a:ext>
            </a:extLst>
          </p:cNvPr>
          <p:cNvSpPr/>
          <p:nvPr/>
        </p:nvSpPr>
        <p:spPr>
          <a:xfrm>
            <a:off x="910633" y="3382161"/>
            <a:ext cx="249382" cy="2493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F31CE0-265A-9B8C-698F-9E5165771698}"/>
              </a:ext>
            </a:extLst>
          </p:cNvPr>
          <p:cNvSpPr txBox="1"/>
          <p:nvPr/>
        </p:nvSpPr>
        <p:spPr bwMode="auto">
          <a:xfrm>
            <a:off x="589997" y="3299033"/>
            <a:ext cx="31450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8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F502498-8EF8-5FEB-06C3-810B9173E7F7}"/>
              </a:ext>
            </a:extLst>
          </p:cNvPr>
          <p:cNvGrpSpPr/>
          <p:nvPr/>
        </p:nvGrpSpPr>
        <p:grpSpPr>
          <a:xfrm>
            <a:off x="1160015" y="1759375"/>
            <a:ext cx="1402697" cy="4778454"/>
            <a:chOff x="1160015" y="1759375"/>
            <a:chExt cx="1402697" cy="47784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687A5D-A49D-1146-E904-42275BBD6931}"/>
                </a:ext>
              </a:extLst>
            </p:cNvPr>
            <p:cNvSpPr/>
            <p:nvPr/>
          </p:nvSpPr>
          <p:spPr>
            <a:xfrm>
              <a:off x="1985160" y="1834738"/>
              <a:ext cx="249382" cy="2493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AFA8B9-330D-8CCB-DADD-DE3AA18796D5}"/>
                </a:ext>
              </a:extLst>
            </p:cNvPr>
            <p:cNvSpPr/>
            <p:nvPr/>
          </p:nvSpPr>
          <p:spPr>
            <a:xfrm>
              <a:off x="1985160" y="2327564"/>
              <a:ext cx="249382" cy="2493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0E5C00-9B48-0555-4538-84102CC0CD7A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1163782" y="1959429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D936FE-26AB-C646-E4A9-81368A96B11F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163782" y="2202873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FD75FE-1DB9-3708-5A0B-6BE1C948AF44}"/>
                </a:ext>
              </a:extLst>
            </p:cNvPr>
            <p:cNvSpPr txBox="1"/>
            <p:nvPr/>
          </p:nvSpPr>
          <p:spPr bwMode="auto">
            <a:xfrm>
              <a:off x="2248206" y="2252201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1D9AE-F065-EECA-6249-1074B70CA116}"/>
                </a:ext>
              </a:extLst>
            </p:cNvPr>
            <p:cNvSpPr txBox="1"/>
            <p:nvPr/>
          </p:nvSpPr>
          <p:spPr bwMode="auto">
            <a:xfrm>
              <a:off x="2248206" y="1759375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04AD43-0123-5352-3129-1A3B44E7ECA0}"/>
                </a:ext>
              </a:extLst>
            </p:cNvPr>
            <p:cNvSpPr/>
            <p:nvPr/>
          </p:nvSpPr>
          <p:spPr>
            <a:xfrm>
              <a:off x="1981393" y="5720258"/>
              <a:ext cx="249382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5876AF-9E5E-6F7B-0502-CE3BB186B7C3}"/>
                </a:ext>
              </a:extLst>
            </p:cNvPr>
            <p:cNvSpPr/>
            <p:nvPr/>
          </p:nvSpPr>
          <p:spPr>
            <a:xfrm>
              <a:off x="1981393" y="6213084"/>
              <a:ext cx="249382" cy="2493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D4299E-2BBB-2CCB-1D0F-F7C69555631A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 flipV="1">
              <a:off x="1160015" y="5844949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E1AD07-CDAD-2C18-39AF-14B0B7786C7F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1160015" y="6088393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AB6311-C21B-D63B-AD46-51CD8C3191AD}"/>
                </a:ext>
              </a:extLst>
            </p:cNvPr>
            <p:cNvSpPr txBox="1"/>
            <p:nvPr/>
          </p:nvSpPr>
          <p:spPr bwMode="auto">
            <a:xfrm>
              <a:off x="2244439" y="6137721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F574B8-8862-1239-D97B-E9F18F2135F5}"/>
                </a:ext>
              </a:extLst>
            </p:cNvPr>
            <p:cNvSpPr txBox="1"/>
            <p:nvPr/>
          </p:nvSpPr>
          <p:spPr bwMode="auto">
            <a:xfrm>
              <a:off x="2244439" y="5644895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AAD13-FBC3-7E14-6F23-6CE405494954}"/>
                </a:ext>
              </a:extLst>
            </p:cNvPr>
            <p:cNvSpPr/>
            <p:nvPr/>
          </p:nvSpPr>
          <p:spPr>
            <a:xfrm>
              <a:off x="1981393" y="4427466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75771D-EF19-BE2A-979E-7C5A4FB6D2C5}"/>
                </a:ext>
              </a:extLst>
            </p:cNvPr>
            <p:cNvSpPr/>
            <p:nvPr/>
          </p:nvSpPr>
          <p:spPr>
            <a:xfrm>
              <a:off x="1981393" y="4920292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B18A40-37BE-AFD6-AC9A-28CF4B303FCF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 flipV="1">
              <a:off x="1160015" y="4552157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B2ACCC-40DD-2755-0FBC-FE1C1D752A23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>
              <a:off x="1160015" y="4795601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7E3327-047B-BC5B-4E32-5B894465465D}"/>
                </a:ext>
              </a:extLst>
            </p:cNvPr>
            <p:cNvSpPr txBox="1"/>
            <p:nvPr/>
          </p:nvSpPr>
          <p:spPr bwMode="auto">
            <a:xfrm>
              <a:off x="2244439" y="4844929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5BFB5F-5DF9-ECA8-D62A-52ABDDB8F939}"/>
                </a:ext>
              </a:extLst>
            </p:cNvPr>
            <p:cNvSpPr txBox="1"/>
            <p:nvPr/>
          </p:nvSpPr>
          <p:spPr bwMode="auto">
            <a:xfrm>
              <a:off x="2244439" y="4352103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93C6B6-01E6-BFC6-C2EB-762AAECEBAFC}"/>
                </a:ext>
              </a:extLst>
            </p:cNvPr>
            <p:cNvSpPr/>
            <p:nvPr/>
          </p:nvSpPr>
          <p:spPr>
            <a:xfrm>
              <a:off x="1981393" y="3138717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E1BAD1-F080-FACF-938F-C70E4F749913}"/>
                </a:ext>
              </a:extLst>
            </p:cNvPr>
            <p:cNvSpPr/>
            <p:nvPr/>
          </p:nvSpPr>
          <p:spPr>
            <a:xfrm>
              <a:off x="1981393" y="3631543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901C52-287F-033C-645B-14FCF0D8B517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 flipV="1">
              <a:off x="1160015" y="3263408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491E2B-5EA6-9939-D0D8-C1DB89709E1D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>
              <a:off x="1160015" y="3506852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0A1E74-18E0-F36B-B126-774BF1AE04D3}"/>
                </a:ext>
              </a:extLst>
            </p:cNvPr>
            <p:cNvSpPr txBox="1"/>
            <p:nvPr/>
          </p:nvSpPr>
          <p:spPr bwMode="auto">
            <a:xfrm>
              <a:off x="2244439" y="3556180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F7842E-ABCC-7BF0-2781-38B450ABC2F4}"/>
                </a:ext>
              </a:extLst>
            </p:cNvPr>
            <p:cNvSpPr txBox="1"/>
            <p:nvPr/>
          </p:nvSpPr>
          <p:spPr bwMode="auto">
            <a:xfrm>
              <a:off x="2244439" y="3063354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D764261-8ADA-3300-9033-A8AD1976C717}"/>
              </a:ext>
            </a:extLst>
          </p:cNvPr>
          <p:cNvGrpSpPr/>
          <p:nvPr/>
        </p:nvGrpSpPr>
        <p:grpSpPr>
          <a:xfrm>
            <a:off x="3618404" y="1756406"/>
            <a:ext cx="1528772" cy="4778454"/>
            <a:chOff x="3618404" y="1756406"/>
            <a:chExt cx="1528772" cy="477845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F14B654-1402-0244-6215-CFFBAB3C7904}"/>
                </a:ext>
              </a:extLst>
            </p:cNvPr>
            <p:cNvSpPr/>
            <p:nvPr/>
          </p:nvSpPr>
          <p:spPr>
            <a:xfrm>
              <a:off x="4443549" y="1831769"/>
              <a:ext cx="249382" cy="2493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CA4A17F-1A82-B0AD-EC9C-051201F7E50F}"/>
                </a:ext>
              </a:extLst>
            </p:cNvPr>
            <p:cNvSpPr/>
            <p:nvPr/>
          </p:nvSpPr>
          <p:spPr>
            <a:xfrm>
              <a:off x="4443549" y="2324595"/>
              <a:ext cx="249382" cy="2493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88BDBC7-C98C-8DDD-2389-4609F0479F72}"/>
                </a:ext>
              </a:extLst>
            </p:cNvPr>
            <p:cNvCxnSpPr>
              <a:stCxn id="45" idx="6"/>
              <a:endCxn id="46" idx="2"/>
            </p:cNvCxnSpPr>
            <p:nvPr/>
          </p:nvCxnSpPr>
          <p:spPr>
            <a:xfrm flipV="1">
              <a:off x="3622171" y="1956460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32E7EFC-D057-7B50-BF61-4F8F3700F52E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>
            <a:xfrm>
              <a:off x="3622171" y="2199904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51B6A6-263E-5433-F104-1F06D4F6BF9E}"/>
                </a:ext>
              </a:extLst>
            </p:cNvPr>
            <p:cNvSpPr txBox="1"/>
            <p:nvPr/>
          </p:nvSpPr>
          <p:spPr bwMode="auto">
            <a:xfrm>
              <a:off x="4706595" y="2249232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F58E6B-33E3-F430-053B-7484C4273207}"/>
                </a:ext>
              </a:extLst>
            </p:cNvPr>
            <p:cNvSpPr txBox="1"/>
            <p:nvPr/>
          </p:nvSpPr>
          <p:spPr bwMode="auto">
            <a:xfrm>
              <a:off x="4706595" y="1756406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9201259-F4A2-F93D-84F8-DF8D89813DF3}"/>
                </a:ext>
              </a:extLst>
            </p:cNvPr>
            <p:cNvSpPr/>
            <p:nvPr/>
          </p:nvSpPr>
          <p:spPr>
            <a:xfrm>
              <a:off x="4439782" y="5717289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E48E95A-1FD9-C041-477F-87DC50A214AA}"/>
                </a:ext>
              </a:extLst>
            </p:cNvPr>
            <p:cNvSpPr/>
            <p:nvPr/>
          </p:nvSpPr>
          <p:spPr>
            <a:xfrm>
              <a:off x="4439782" y="6210115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BA15E4F-DA3E-038D-2909-419AB2A35D1B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 flipV="1">
              <a:off x="3618404" y="5841980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181F163-2839-B716-A94B-0351BC8E829C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>
              <a:off x="3618404" y="6085424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3914049-689D-A46B-A0B8-AF299E0631F1}"/>
                </a:ext>
              </a:extLst>
            </p:cNvPr>
            <p:cNvSpPr txBox="1"/>
            <p:nvPr/>
          </p:nvSpPr>
          <p:spPr bwMode="auto">
            <a:xfrm>
              <a:off x="4702828" y="6134752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368EC8C-ADAF-8CF8-A9A3-3F28E738FB6A}"/>
                </a:ext>
              </a:extLst>
            </p:cNvPr>
            <p:cNvSpPr txBox="1"/>
            <p:nvPr/>
          </p:nvSpPr>
          <p:spPr bwMode="auto">
            <a:xfrm>
              <a:off x="4702828" y="5641926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4780C7B-CB8A-1AEE-E370-BA40F399CB89}"/>
                </a:ext>
              </a:extLst>
            </p:cNvPr>
            <p:cNvSpPr/>
            <p:nvPr/>
          </p:nvSpPr>
          <p:spPr>
            <a:xfrm>
              <a:off x="4439782" y="4424497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B0A5A94-1FC0-0E2D-8ACC-028A121E4877}"/>
                </a:ext>
              </a:extLst>
            </p:cNvPr>
            <p:cNvSpPr/>
            <p:nvPr/>
          </p:nvSpPr>
          <p:spPr>
            <a:xfrm>
              <a:off x="4439782" y="4917323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79E369E-BF87-5F51-C913-B567261AFBFD}"/>
                </a:ext>
              </a:extLst>
            </p:cNvPr>
            <p:cNvCxnSpPr>
              <a:stCxn id="63" idx="6"/>
              <a:endCxn id="64" idx="2"/>
            </p:cNvCxnSpPr>
            <p:nvPr/>
          </p:nvCxnSpPr>
          <p:spPr>
            <a:xfrm flipV="1">
              <a:off x="3618404" y="4549188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DBF5E4F-B7C2-225C-3610-8B157AFA5896}"/>
                </a:ext>
              </a:extLst>
            </p:cNvPr>
            <p:cNvCxnSpPr>
              <a:cxnSpLocks/>
              <a:stCxn id="63" idx="6"/>
              <a:endCxn id="65" idx="2"/>
            </p:cNvCxnSpPr>
            <p:nvPr/>
          </p:nvCxnSpPr>
          <p:spPr>
            <a:xfrm>
              <a:off x="3618404" y="4792632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A9B7689-5352-7BB9-D765-D940DBD67DB1}"/>
                </a:ext>
              </a:extLst>
            </p:cNvPr>
            <p:cNvSpPr txBox="1"/>
            <p:nvPr/>
          </p:nvSpPr>
          <p:spPr bwMode="auto">
            <a:xfrm>
              <a:off x="4702828" y="4841960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88ABC7-E5AF-B536-EC74-0B69C5A03A6D}"/>
                </a:ext>
              </a:extLst>
            </p:cNvPr>
            <p:cNvSpPr txBox="1"/>
            <p:nvPr/>
          </p:nvSpPr>
          <p:spPr bwMode="auto">
            <a:xfrm>
              <a:off x="4702828" y="4349134"/>
              <a:ext cx="444348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7BABCC-31B7-6036-6F03-611E9F77CDD9}"/>
                </a:ext>
              </a:extLst>
            </p:cNvPr>
            <p:cNvSpPr/>
            <p:nvPr/>
          </p:nvSpPr>
          <p:spPr>
            <a:xfrm>
              <a:off x="4439782" y="3135748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F5C47B5-F661-71C6-C14F-46179B1595B3}"/>
                </a:ext>
              </a:extLst>
            </p:cNvPr>
            <p:cNvSpPr/>
            <p:nvPr/>
          </p:nvSpPr>
          <p:spPr>
            <a:xfrm>
              <a:off x="4439782" y="3628574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FB9B4B0-63EE-B221-5B80-383BF1D53F8A}"/>
                </a:ext>
              </a:extLst>
            </p:cNvPr>
            <p:cNvCxnSpPr>
              <a:stCxn id="72" idx="6"/>
              <a:endCxn id="73" idx="2"/>
            </p:cNvCxnSpPr>
            <p:nvPr/>
          </p:nvCxnSpPr>
          <p:spPr>
            <a:xfrm flipV="1">
              <a:off x="3618404" y="3260439"/>
              <a:ext cx="821378" cy="243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BEBB3B3-2F9F-B804-A861-554CCFB839B4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>
              <a:off x="3618404" y="3503883"/>
              <a:ext cx="821378" cy="24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E9782F7-1909-658F-14A6-DAE960E0DBE9}"/>
                </a:ext>
              </a:extLst>
            </p:cNvPr>
            <p:cNvSpPr txBox="1"/>
            <p:nvPr/>
          </p:nvSpPr>
          <p:spPr bwMode="auto">
            <a:xfrm>
              <a:off x="4702828" y="3553211"/>
              <a:ext cx="444348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3537CCC-F779-B339-C455-66518A01D3EF}"/>
                </a:ext>
              </a:extLst>
            </p:cNvPr>
            <p:cNvSpPr txBox="1"/>
            <p:nvPr/>
          </p:nvSpPr>
          <p:spPr bwMode="auto">
            <a:xfrm>
              <a:off x="4702828" y="3060385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8419B25-22B7-CC10-8521-0E64B81FC482}"/>
              </a:ext>
            </a:extLst>
          </p:cNvPr>
          <p:cNvGrpSpPr/>
          <p:nvPr/>
        </p:nvGrpSpPr>
        <p:grpSpPr>
          <a:xfrm>
            <a:off x="1906392" y="1667428"/>
            <a:ext cx="415634" cy="4973829"/>
            <a:chOff x="1906392" y="1667428"/>
            <a:chExt cx="415634" cy="49738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6FF17D2-8966-D061-8BD6-A6717199528F}"/>
                </a:ext>
              </a:extLst>
            </p:cNvPr>
            <p:cNvSpPr txBox="1"/>
            <p:nvPr/>
          </p:nvSpPr>
          <p:spPr bwMode="auto">
            <a:xfrm>
              <a:off x="1911340" y="6056484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9BBDDF-B271-2A59-AA93-63EC34BCE3D4}"/>
                </a:ext>
              </a:extLst>
            </p:cNvPr>
            <p:cNvSpPr txBox="1"/>
            <p:nvPr/>
          </p:nvSpPr>
          <p:spPr bwMode="auto">
            <a:xfrm>
              <a:off x="1911340" y="5565965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4D2E0CF-3FC7-9B50-20E0-BDB13B992A0B}"/>
                </a:ext>
              </a:extLst>
            </p:cNvPr>
            <p:cNvSpPr txBox="1"/>
            <p:nvPr/>
          </p:nvSpPr>
          <p:spPr bwMode="auto">
            <a:xfrm>
              <a:off x="1911340" y="4756254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2797FB-AF63-79A0-448A-330728164BCB}"/>
                </a:ext>
              </a:extLst>
            </p:cNvPr>
            <p:cNvSpPr txBox="1"/>
            <p:nvPr/>
          </p:nvSpPr>
          <p:spPr bwMode="auto">
            <a:xfrm>
              <a:off x="1906392" y="1667428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DB591CD-B9E0-1779-A171-1B5FE6AE0F89}"/>
              </a:ext>
            </a:extLst>
          </p:cNvPr>
          <p:cNvGrpSpPr/>
          <p:nvPr/>
        </p:nvGrpSpPr>
        <p:grpSpPr>
          <a:xfrm>
            <a:off x="2558945" y="1992085"/>
            <a:ext cx="1063226" cy="4285628"/>
            <a:chOff x="2558945" y="1992085"/>
            <a:chExt cx="1063226" cy="428562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C8845E8-60F3-5B40-96B2-CA55A4A5E298}"/>
                </a:ext>
              </a:extLst>
            </p:cNvPr>
            <p:cNvSpPr/>
            <p:nvPr/>
          </p:nvSpPr>
          <p:spPr>
            <a:xfrm>
              <a:off x="3372789" y="2075213"/>
              <a:ext cx="249382" cy="2493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0E9D02-6B9C-417C-A760-EF411AC4F0EA}"/>
                </a:ext>
              </a:extLst>
            </p:cNvPr>
            <p:cNvSpPr txBox="1"/>
            <p:nvPr/>
          </p:nvSpPr>
          <p:spPr bwMode="auto">
            <a:xfrm>
              <a:off x="3052153" y="1992085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39F52A-5BAC-193D-E4D6-FB046803EA65}"/>
                </a:ext>
              </a:extLst>
            </p:cNvPr>
            <p:cNvSpPr/>
            <p:nvPr/>
          </p:nvSpPr>
          <p:spPr>
            <a:xfrm>
              <a:off x="3369022" y="5960733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6F1DD-6967-7707-5911-A2B9AD8C8747}"/>
                </a:ext>
              </a:extLst>
            </p:cNvPr>
            <p:cNvSpPr txBox="1"/>
            <p:nvPr/>
          </p:nvSpPr>
          <p:spPr bwMode="auto">
            <a:xfrm>
              <a:off x="3048386" y="5877605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334854-63A5-A619-DF58-AD0CE4CDFCA7}"/>
                </a:ext>
              </a:extLst>
            </p:cNvPr>
            <p:cNvSpPr/>
            <p:nvPr/>
          </p:nvSpPr>
          <p:spPr>
            <a:xfrm>
              <a:off x="3369022" y="4667941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4E0BB1-C0C9-522E-1A77-111E92A2294B}"/>
                </a:ext>
              </a:extLst>
            </p:cNvPr>
            <p:cNvSpPr txBox="1"/>
            <p:nvPr/>
          </p:nvSpPr>
          <p:spPr bwMode="auto">
            <a:xfrm>
              <a:off x="3048386" y="4584813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9249500-9AA3-18B7-9733-4B5DF91F4005}"/>
                </a:ext>
              </a:extLst>
            </p:cNvPr>
            <p:cNvSpPr/>
            <p:nvPr/>
          </p:nvSpPr>
          <p:spPr>
            <a:xfrm>
              <a:off x="3369022" y="3379192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D427EE-3536-86EA-F858-817A35413493}"/>
                </a:ext>
              </a:extLst>
            </p:cNvPr>
            <p:cNvSpPr txBox="1"/>
            <p:nvPr/>
          </p:nvSpPr>
          <p:spPr bwMode="auto">
            <a:xfrm>
              <a:off x="3048386" y="3296064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525E93-E870-2C87-4633-A8A889034C37}"/>
                </a:ext>
              </a:extLst>
            </p:cNvPr>
            <p:cNvCxnSpPr>
              <a:cxnSpLocks/>
              <a:stCxn id="34" idx="3"/>
              <a:endCxn id="59" idx="1"/>
            </p:cNvCxnSpPr>
            <p:nvPr/>
          </p:nvCxnSpPr>
          <p:spPr>
            <a:xfrm>
              <a:off x="2558945" y="4552157"/>
              <a:ext cx="489441" cy="152550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D49F3F3-6FD7-A1CB-0374-779269D12B6C}"/>
                </a:ext>
              </a:extLst>
            </p:cNvPr>
            <p:cNvCxnSpPr>
              <a:cxnSpLocks/>
              <a:stCxn id="42" idx="3"/>
              <a:endCxn id="68" idx="1"/>
            </p:cNvCxnSpPr>
            <p:nvPr/>
          </p:nvCxnSpPr>
          <p:spPr>
            <a:xfrm>
              <a:off x="2558945" y="3756234"/>
              <a:ext cx="489441" cy="102863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681A4E9-E3B3-D9C7-44AE-18064BC255EF}"/>
                </a:ext>
              </a:extLst>
            </p:cNvPr>
            <p:cNvCxnSpPr>
              <a:cxnSpLocks/>
              <a:stCxn id="43" idx="3"/>
              <a:endCxn id="77" idx="1"/>
            </p:cNvCxnSpPr>
            <p:nvPr/>
          </p:nvCxnSpPr>
          <p:spPr>
            <a:xfrm>
              <a:off x="2558945" y="3263408"/>
              <a:ext cx="489441" cy="2327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7DC296-C986-66C1-DAF1-2929A68DCA60}"/>
                </a:ext>
              </a:extLst>
            </p:cNvPr>
            <p:cNvCxnSpPr>
              <a:cxnSpLocks/>
              <a:stCxn id="14" idx="3"/>
              <a:endCxn id="50" idx="1"/>
            </p:cNvCxnSpPr>
            <p:nvPr/>
          </p:nvCxnSpPr>
          <p:spPr>
            <a:xfrm flipV="1">
              <a:off x="2562712" y="2192139"/>
              <a:ext cx="489441" cy="26011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C4ECE93-D3B7-67C0-75F6-D78C7BF8DA22}"/>
              </a:ext>
            </a:extLst>
          </p:cNvPr>
          <p:cNvGrpSpPr/>
          <p:nvPr/>
        </p:nvGrpSpPr>
        <p:grpSpPr>
          <a:xfrm>
            <a:off x="5017334" y="1989116"/>
            <a:ext cx="1151875" cy="4345690"/>
            <a:chOff x="5017334" y="1989116"/>
            <a:chExt cx="1151875" cy="434569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5D87A8C-C2B0-30F4-C953-8FA10FD604AE}"/>
                </a:ext>
              </a:extLst>
            </p:cNvPr>
            <p:cNvSpPr/>
            <p:nvPr/>
          </p:nvSpPr>
          <p:spPr>
            <a:xfrm>
              <a:off x="5919827" y="2072244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18970F2-1B7F-A362-A6FB-4C7E99390853}"/>
                </a:ext>
              </a:extLst>
            </p:cNvPr>
            <p:cNvSpPr txBox="1"/>
            <p:nvPr/>
          </p:nvSpPr>
          <p:spPr bwMode="auto">
            <a:xfrm>
              <a:off x="5516066" y="1989116"/>
              <a:ext cx="444348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003B3CB-7342-E4D8-835F-B6E732D97C14}"/>
                </a:ext>
              </a:extLst>
            </p:cNvPr>
            <p:cNvSpPr/>
            <p:nvPr/>
          </p:nvSpPr>
          <p:spPr>
            <a:xfrm>
              <a:off x="5916060" y="5957764"/>
              <a:ext cx="249382" cy="249382"/>
            </a:xfrm>
            <a:prstGeom prst="ellipse">
              <a:avLst/>
            </a:prstGeom>
            <a:solidFill>
              <a:srgbClr val="140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A5E91-3EDD-B839-84DC-3E8FF597DABF}"/>
                </a:ext>
              </a:extLst>
            </p:cNvPr>
            <p:cNvSpPr txBox="1"/>
            <p:nvPr/>
          </p:nvSpPr>
          <p:spPr bwMode="auto">
            <a:xfrm>
              <a:off x="5595424" y="5874636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DA1B3AB-15FC-5377-766A-B6C30835B4F5}"/>
                </a:ext>
              </a:extLst>
            </p:cNvPr>
            <p:cNvSpPr/>
            <p:nvPr/>
          </p:nvSpPr>
          <p:spPr>
            <a:xfrm>
              <a:off x="5916060" y="4664972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B00D68-DDFE-5021-927E-34B7AD68902F}"/>
                </a:ext>
              </a:extLst>
            </p:cNvPr>
            <p:cNvSpPr txBox="1"/>
            <p:nvPr/>
          </p:nvSpPr>
          <p:spPr bwMode="auto">
            <a:xfrm>
              <a:off x="5595424" y="4581844"/>
              <a:ext cx="314506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7FC715E-35FB-87EA-2589-45B424A9A975}"/>
                </a:ext>
              </a:extLst>
            </p:cNvPr>
            <p:cNvSpPr/>
            <p:nvPr/>
          </p:nvSpPr>
          <p:spPr>
            <a:xfrm>
              <a:off x="5916060" y="3376223"/>
              <a:ext cx="249382" cy="2493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BC6BEE4-7CD0-23DF-5C91-7F630C6E74F5}"/>
                </a:ext>
              </a:extLst>
            </p:cNvPr>
            <p:cNvSpPr txBox="1"/>
            <p:nvPr/>
          </p:nvSpPr>
          <p:spPr bwMode="auto">
            <a:xfrm>
              <a:off x="5500424" y="3293095"/>
              <a:ext cx="444348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10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61C8C5C-279F-1EB2-1501-931FC3A2CE63}"/>
                </a:ext>
              </a:extLst>
            </p:cNvPr>
            <p:cNvCxnSpPr>
              <a:cxnSpLocks/>
              <a:stCxn id="60" idx="3"/>
              <a:endCxn id="112" idx="1"/>
            </p:cNvCxnSpPr>
            <p:nvPr/>
          </p:nvCxnSpPr>
          <p:spPr>
            <a:xfrm flipV="1">
              <a:off x="5017334" y="6074690"/>
              <a:ext cx="578090" cy="26011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0C360A-C774-5FD6-A3FE-5864AB5CF0F5}"/>
                </a:ext>
              </a:extLst>
            </p:cNvPr>
            <p:cNvCxnSpPr>
              <a:cxnSpLocks/>
              <a:stCxn id="79" idx="3"/>
              <a:endCxn id="121" idx="1"/>
            </p:cNvCxnSpPr>
            <p:nvPr/>
          </p:nvCxnSpPr>
          <p:spPr>
            <a:xfrm>
              <a:off x="5017334" y="3260439"/>
              <a:ext cx="578090" cy="1521459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DFB545-0BB9-EA87-0DA8-2614B3C92BA1}"/>
                </a:ext>
              </a:extLst>
            </p:cNvPr>
            <p:cNvCxnSpPr>
              <a:cxnSpLocks/>
              <a:stCxn id="70" idx="3"/>
              <a:endCxn id="130" idx="1"/>
            </p:cNvCxnSpPr>
            <p:nvPr/>
          </p:nvCxnSpPr>
          <p:spPr>
            <a:xfrm flipV="1">
              <a:off x="5147176" y="3493149"/>
              <a:ext cx="353248" cy="1056039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9062499-20BB-5096-4566-66AF74991748}"/>
                </a:ext>
              </a:extLst>
            </p:cNvPr>
            <p:cNvCxnSpPr>
              <a:cxnSpLocks/>
              <a:stCxn id="78" idx="3"/>
              <a:endCxn id="103" idx="1"/>
            </p:cNvCxnSpPr>
            <p:nvPr/>
          </p:nvCxnSpPr>
          <p:spPr>
            <a:xfrm flipV="1">
              <a:off x="5147176" y="2189170"/>
              <a:ext cx="368890" cy="156409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5EEAE59-6967-3DB4-30C1-1FA0FA023AAA}"/>
              </a:ext>
            </a:extLst>
          </p:cNvPr>
          <p:cNvGrpSpPr/>
          <p:nvPr/>
        </p:nvGrpSpPr>
        <p:grpSpPr>
          <a:xfrm>
            <a:off x="4354373" y="1669458"/>
            <a:ext cx="424668" cy="4483310"/>
            <a:chOff x="4354373" y="1669458"/>
            <a:chExt cx="424668" cy="448331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14529A6-E59D-3218-076C-9721307A7AA2}"/>
                </a:ext>
              </a:extLst>
            </p:cNvPr>
            <p:cNvSpPr txBox="1"/>
            <p:nvPr/>
          </p:nvSpPr>
          <p:spPr bwMode="auto">
            <a:xfrm>
              <a:off x="4354373" y="2164049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CD0DAD8-15F6-5669-4B6E-8BD2264202AE}"/>
                </a:ext>
              </a:extLst>
            </p:cNvPr>
            <p:cNvSpPr txBox="1"/>
            <p:nvPr/>
          </p:nvSpPr>
          <p:spPr bwMode="auto">
            <a:xfrm>
              <a:off x="4368355" y="5567995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C4EE1A0-B661-5B89-89C1-8683CECE0568}"/>
                </a:ext>
              </a:extLst>
            </p:cNvPr>
            <p:cNvSpPr txBox="1"/>
            <p:nvPr/>
          </p:nvSpPr>
          <p:spPr bwMode="auto">
            <a:xfrm>
              <a:off x="4368355" y="4758284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8CE9370-A535-13F0-CC84-12796DE3C28E}"/>
                </a:ext>
              </a:extLst>
            </p:cNvPr>
            <p:cNvSpPr txBox="1"/>
            <p:nvPr/>
          </p:nvSpPr>
          <p:spPr bwMode="auto">
            <a:xfrm>
              <a:off x="4363407" y="1669458"/>
              <a:ext cx="410686" cy="584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sz="3200" b="1" dirty="0">
                  <a:latin typeface="Calibri"/>
                  <a:cs typeface="Calibri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6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different from </a:t>
            </a:r>
            <a:r>
              <a:rPr lang="en-US" i="1" dirty="0">
                <a:solidFill>
                  <a:srgbClr val="CE00BB"/>
                </a:solidFill>
              </a:rPr>
              <a:t>K</a:t>
            </a:r>
            <a:r>
              <a:rPr lang="en-US" dirty="0"/>
              <a:t> local searches in parallel?</a:t>
            </a:r>
          </a:p>
          <a:p>
            <a:pPr lvl="1"/>
            <a:r>
              <a:rPr lang="en-US" dirty="0"/>
              <a:t>The searches</a:t>
            </a:r>
            <a:r>
              <a:rPr lang="en-US" b="1" i="1" dirty="0">
                <a:solidFill>
                  <a:srgbClr val="FF0000"/>
                </a:solidFill>
              </a:rPr>
              <a:t> communicate</a:t>
            </a:r>
            <a:r>
              <a:rPr lang="en-US" dirty="0"/>
              <a:t>! “Come over here, the grass is greener!”</a:t>
            </a:r>
          </a:p>
          <a:p>
            <a:r>
              <a:rPr lang="en-US" dirty="0"/>
              <a:t>What other well-known algorithm does this remind you of?</a:t>
            </a:r>
          </a:p>
          <a:p>
            <a:pPr lvl="1"/>
            <a:r>
              <a:rPr lang="en-US" dirty="0"/>
              <a:t>Evolution!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369" y="3429000"/>
            <a:ext cx="2149231" cy="2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6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47244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Resample </a:t>
            </a:r>
            <a:r>
              <a:rPr lang="en-US" sz="2400" i="1" dirty="0">
                <a:solidFill>
                  <a:srgbClr val="CE00BB"/>
                </a:solidFill>
              </a:rPr>
              <a:t>K</a:t>
            </a:r>
            <a:r>
              <a:rPr lang="en-US" sz="2400" dirty="0"/>
              <a:t> individuals at each step (selection) weighted by fitness function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Combine by pairwise crossover operators, plus mutation to give variety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2397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50304</TotalTime>
  <Words>2848</Words>
  <Application>Microsoft Macintosh PowerPoint</Application>
  <PresentationFormat>Widescreen</PresentationFormat>
  <Paragraphs>321</Paragraphs>
  <Slides>40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Apple Chancery</vt:lpstr>
      <vt:lpstr>Arial</vt:lpstr>
      <vt:lpstr>Calibri</vt:lpstr>
      <vt:lpstr>Wingdings</vt:lpstr>
      <vt:lpstr>dan-berkeley-nlp-v1</vt:lpstr>
      <vt:lpstr>Simulated annealing</vt:lpstr>
      <vt:lpstr>Simulated annealing algorithm</vt:lpstr>
      <vt:lpstr>Simulated Annealing</vt:lpstr>
      <vt:lpstr>Occupation probability as a function of T</vt:lpstr>
      <vt:lpstr>Simulated Annealing</vt:lpstr>
      <vt:lpstr>Local beam search</vt:lpstr>
      <vt:lpstr>Beam search example (K=4)</vt:lpstr>
      <vt:lpstr>Local beam search</vt:lpstr>
      <vt:lpstr>Genetic algorithms</vt:lpstr>
      <vt:lpstr>Example: N-Queens</vt:lpstr>
      <vt:lpstr>Local search in continuous spaces</vt:lpstr>
      <vt:lpstr>Example: Siting airports in Romania</vt:lpstr>
      <vt:lpstr>Handling a continuous state/action space</vt:lpstr>
      <vt:lpstr>Finding extrema in continuous space</vt:lpstr>
      <vt:lpstr>Summary</vt:lpstr>
      <vt:lpstr>CS 188: Artificial Intelligence </vt:lpstr>
      <vt:lpstr>Outline</vt:lpstr>
      <vt:lpstr>Agents that know things</vt:lpstr>
      <vt:lpstr>LIGO</vt:lpstr>
      <vt:lpstr>Knowledge, contd.</vt:lpstr>
      <vt:lpstr>PowerPoint Presentation</vt:lpstr>
      <vt:lpstr>Logic</vt:lpstr>
      <vt:lpstr>Different kinds of logic</vt:lpstr>
      <vt:lpstr>Different kinds of logic, contd.</vt:lpstr>
      <vt:lpstr>Inference: entailment</vt:lpstr>
      <vt:lpstr>Inference: proofs</vt:lpstr>
      <vt:lpstr>Inference: proofs</vt:lpstr>
      <vt:lpstr>Propositional logic syntax</vt:lpstr>
      <vt:lpstr>Propositional logic semantics</vt:lpstr>
      <vt:lpstr>Example: Partially observable Pacman</vt:lpstr>
      <vt:lpstr>How many possible worlds?</vt:lpstr>
      <vt:lpstr>Pacman’s knowledge base: Map</vt:lpstr>
      <vt:lpstr>Pacman’s knowledge base: Initial state</vt:lpstr>
      <vt:lpstr>Pacman’s knowledge base: Sensor model</vt:lpstr>
      <vt:lpstr>Pacman’s knowledge base: Transition model</vt:lpstr>
      <vt:lpstr>How many sentences?</vt:lpstr>
      <vt:lpstr>A knowledge-based agent</vt:lpstr>
      <vt:lpstr>Some reasoning tasks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2322</cp:revision>
  <cp:lastPrinted>2014-01-30T19:57:00Z</cp:lastPrinted>
  <dcterms:created xsi:type="dcterms:W3CDTF">2004-08-27T04:16:05Z</dcterms:created>
  <dcterms:modified xsi:type="dcterms:W3CDTF">2023-01-31T21:24:05Z</dcterms:modified>
</cp:coreProperties>
</file>